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9" r:id="rId2"/>
    <p:sldId id="257" r:id="rId3"/>
    <p:sldId id="258" r:id="rId4"/>
    <p:sldId id="284" r:id="rId5"/>
    <p:sldId id="263" r:id="rId6"/>
    <p:sldId id="259" r:id="rId7"/>
    <p:sldId id="260" r:id="rId8"/>
    <p:sldId id="261" r:id="rId9"/>
    <p:sldId id="262" r:id="rId10"/>
    <p:sldId id="264" r:id="rId11"/>
    <p:sldId id="266" r:id="rId12"/>
    <p:sldId id="265" r:id="rId13"/>
    <p:sldId id="267" r:id="rId14"/>
    <p:sldId id="268" r:id="rId15"/>
    <p:sldId id="269" r:id="rId16"/>
    <p:sldId id="270" r:id="rId17"/>
    <p:sldId id="271" r:id="rId18"/>
    <p:sldId id="272" r:id="rId19"/>
    <p:sldId id="273" r:id="rId20"/>
    <p:sldId id="274" r:id="rId21"/>
    <p:sldId id="275" r:id="rId22"/>
    <p:sldId id="277" r:id="rId23"/>
    <p:sldId id="285" r:id="rId24"/>
    <p:sldId id="276" r:id="rId25"/>
    <p:sldId id="278" r:id="rId26"/>
    <p:sldId id="279" r:id="rId27"/>
    <p:sldId id="280" r:id="rId28"/>
    <p:sldId id="287" r:id="rId29"/>
    <p:sldId id="286" r:id="rId30"/>
    <p:sldId id="288" r:id="rId31"/>
    <p:sldId id="282" r:id="rId32"/>
    <p:sldId id="281" r:id="rId33"/>
    <p:sldId id="28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2E4"/>
    <a:srgbClr val="307939"/>
    <a:srgbClr val="EB6E80"/>
    <a:srgbClr val="6078AF"/>
    <a:srgbClr val="F7F7F7"/>
    <a:srgbClr val="FFFFFF"/>
    <a:srgbClr val="058149"/>
    <a:srgbClr val="E3352E"/>
    <a:srgbClr val="E7352F"/>
    <a:srgbClr val="DB14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89" autoAdjust="0"/>
    <p:restoredTop sz="94640"/>
  </p:normalViewPr>
  <p:slideViewPr>
    <p:cSldViewPr snapToGrid="0">
      <p:cViewPr varScale="1">
        <p:scale>
          <a:sx n="95" d="100"/>
          <a:sy n="95" d="100"/>
        </p:scale>
        <p:origin x="200"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9D-4AC8-8887-B9C836F1027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9D-4AC8-8887-B9C836F1027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9D-4AC8-8887-B9C836F1027A}"/>
              </c:ext>
            </c:extLst>
          </c:dPt>
          <c:dLbls>
            <c:dLbl>
              <c:idx val="0"/>
              <c:layout>
                <c:manualLayout>
                  <c:x val="-0.11989982502187237"/>
                  <c:y val="5.2924686497521141E-2"/>
                </c:manualLayout>
              </c:layout>
              <c:tx>
                <c:rich>
                  <a:bodyPr/>
                  <a:lstStyle/>
                  <a:p>
                    <a:fld id="{27C15BD8-59F5-4FF4-929A-429FC3AC212E}" type="PERCENTAGE">
                      <a:rPr lang="en-US" baseline="0">
                        <a:solidFill>
                          <a:schemeClr val="bg1"/>
                        </a:solidFill>
                      </a:rPr>
                      <a:pPr/>
                      <a:t>[PERCENTAGE]</a:t>
                    </a:fld>
                    <a:endParaRPr lang="ro-RO"/>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79D-4AC8-8887-B9C836F1027A}"/>
                </c:ext>
              </c:extLst>
            </c:dLbl>
            <c:dLbl>
              <c:idx val="1"/>
              <c:layout>
                <c:manualLayout>
                  <c:x val="0.1454580052493438"/>
                  <c:y val="-9.1860965296004668E-2"/>
                </c:manualLayout>
              </c:layout>
              <c:tx>
                <c:rich>
                  <a:bodyPr/>
                  <a:lstStyle/>
                  <a:p>
                    <a:fld id="{B0AEBF50-A0E2-4252-836E-5BE9C95A1491}" type="PERCENTAGE">
                      <a:rPr lang="en-US" baseline="0">
                        <a:solidFill>
                          <a:schemeClr val="bg1"/>
                        </a:solidFill>
                      </a:rPr>
                      <a:pPr/>
                      <a:t>[PERCENTAGE]</a:t>
                    </a:fld>
                    <a:endParaRPr lang="ro-RO"/>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79D-4AC8-8887-B9C836F1027A}"/>
                </c:ext>
              </c:extLst>
            </c:dLbl>
            <c:dLbl>
              <c:idx val="2"/>
              <c:tx>
                <c:rich>
                  <a:bodyPr/>
                  <a:lstStyle/>
                  <a:p>
                    <a:fld id="{8DDA73D2-6769-484F-9EDF-E1088BE5230D}" type="PERCENTAGE">
                      <a:rPr lang="en-US" baseline="0">
                        <a:solidFill>
                          <a:schemeClr val="bg1"/>
                        </a:solidFill>
                      </a:rPr>
                      <a:pPr/>
                      <a:t>[PERCENTAGE]</a:t>
                    </a:fld>
                    <a:endParaRPr lang="ro-RO"/>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79D-4AC8-8887-B9C836F1027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Sheet1!$C$5:$C$7</c:f>
              <c:strCache>
                <c:ptCount val="3"/>
                <c:pt idx="0">
                  <c:v>Nu ar dori romi ca vecini</c:v>
                </c:pt>
                <c:pt idx="1">
                  <c:v>Ar dori romi ca vecini</c:v>
                </c:pt>
                <c:pt idx="2">
                  <c:v>Nu se pronunță</c:v>
                </c:pt>
              </c:strCache>
            </c:strRef>
          </c:cat>
          <c:val>
            <c:numRef>
              <c:f>Sheet1!$D$5:$D$7</c:f>
              <c:numCache>
                <c:formatCode>General</c:formatCode>
                <c:ptCount val="3"/>
                <c:pt idx="0">
                  <c:v>747</c:v>
                </c:pt>
                <c:pt idx="1">
                  <c:v>808</c:v>
                </c:pt>
                <c:pt idx="2">
                  <c:v>59</c:v>
                </c:pt>
              </c:numCache>
            </c:numRef>
          </c:val>
          <c:extLst>
            <c:ext xmlns:c16="http://schemas.microsoft.com/office/drawing/2014/chart" uri="{C3380CC4-5D6E-409C-BE32-E72D297353CC}">
              <c16:uniqueId val="{00000006-479D-4AC8-8887-B9C836F1027A}"/>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695650717997087"/>
          <c:y val="0.29478243243802249"/>
          <c:w val="0.31577034023576117"/>
          <c:h val="0.2790962228169818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Bahnschrift Light" panose="020B0502040204020203" pitchFamily="34" charset="0"/>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6281451202663286E-2"/>
          <c:y val="7.0156598366179879E-2"/>
          <c:w val="0.94743709759467343"/>
          <c:h val="0.78595210790195325"/>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Sheet2!$F$276:$H$276</c:f>
              <c:strCache>
                <c:ptCount val="3"/>
                <c:pt idx="0">
                  <c:v>Eșantion non-romi</c:v>
                </c:pt>
                <c:pt idx="1">
                  <c:v>Eșantion romi - nu au beneficiat de programe suport</c:v>
                </c:pt>
                <c:pt idx="2">
                  <c:v>Eșantion romi - beneficiari ai unor programe suport</c:v>
                </c:pt>
              </c:strCache>
            </c:strRef>
          </c:cat>
          <c:val>
            <c:numRef>
              <c:f>Sheet2!$F$277:$H$277</c:f>
              <c:numCache>
                <c:formatCode>0%</c:formatCode>
                <c:ptCount val="3"/>
                <c:pt idx="0">
                  <c:v>0.39</c:v>
                </c:pt>
                <c:pt idx="1">
                  <c:v>0.12</c:v>
                </c:pt>
                <c:pt idx="2">
                  <c:v>0.27</c:v>
                </c:pt>
              </c:numCache>
            </c:numRef>
          </c:val>
          <c:extLst>
            <c:ext xmlns:c16="http://schemas.microsoft.com/office/drawing/2014/chart" uri="{C3380CC4-5D6E-409C-BE32-E72D297353CC}">
              <c16:uniqueId val="{00000000-7CA2-481C-9102-CB4B2E4067B4}"/>
            </c:ext>
          </c:extLst>
        </c:ser>
        <c:dLbls>
          <c:dLblPos val="outEnd"/>
          <c:showLegendKey val="0"/>
          <c:showVal val="1"/>
          <c:showCatName val="0"/>
          <c:showSerName val="0"/>
          <c:showPercent val="0"/>
          <c:showBubbleSize val="0"/>
        </c:dLbls>
        <c:gapWidth val="219"/>
        <c:overlap val="-27"/>
        <c:axId val="935334767"/>
        <c:axId val="935323535"/>
      </c:barChart>
      <c:catAx>
        <c:axId val="935334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crossAx val="935323535"/>
        <c:crosses val="autoZero"/>
        <c:auto val="1"/>
        <c:lblAlgn val="ctr"/>
        <c:lblOffset val="100"/>
        <c:noMultiLvlLbl val="0"/>
      </c:catAx>
      <c:valAx>
        <c:axId val="935323535"/>
        <c:scaling>
          <c:orientation val="minMax"/>
        </c:scaling>
        <c:delete val="1"/>
        <c:axPos val="l"/>
        <c:numFmt formatCode="0%" sourceLinked="1"/>
        <c:majorTickMark val="none"/>
        <c:minorTickMark val="none"/>
        <c:tickLblPos val="nextTo"/>
        <c:crossAx val="9353347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4.0754260974884098E-2"/>
          <c:y val="3.818737270875764E-2"/>
          <c:w val="0.62060793377119328"/>
          <c:h val="0.80182332176018734"/>
        </c:manualLayout>
      </c:layout>
      <c:barChart>
        <c:barDir val="col"/>
        <c:grouping val="percentStacked"/>
        <c:varyColors val="0"/>
        <c:ser>
          <c:idx val="0"/>
          <c:order val="0"/>
          <c:tx>
            <c:strRef>
              <c:f>Sheet2!$D$30</c:f>
              <c:strCache>
                <c:ptCount val="1"/>
                <c:pt idx="0">
                  <c:v>Este înscris la creșă/grădiniță (inclusiv pentru la anul)</c:v>
                </c:pt>
              </c:strCache>
            </c:strRef>
          </c:tx>
          <c:spPr>
            <a:solidFill>
              <a:schemeClr val="accent6">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Bahnschrift Light" panose="020B0502040204020203" pitchFamily="34" charset="0"/>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Sheet2!$E$29:$G$29</c:f>
              <c:strCache>
                <c:ptCount val="3"/>
                <c:pt idx="0">
                  <c:v>Eșantion non-romi</c:v>
                </c:pt>
                <c:pt idx="1">
                  <c:v>Eșantion romi - nu au beneficiat de programe suport</c:v>
                </c:pt>
                <c:pt idx="2">
                  <c:v>Eșantion romi - beneficiari ai unor programe de suport</c:v>
                </c:pt>
              </c:strCache>
            </c:strRef>
          </c:cat>
          <c:val>
            <c:numRef>
              <c:f>Sheet2!$E$30:$G$30</c:f>
              <c:numCache>
                <c:formatCode>0%</c:formatCode>
                <c:ptCount val="3"/>
                <c:pt idx="0">
                  <c:v>0.61</c:v>
                </c:pt>
                <c:pt idx="1">
                  <c:v>0.26</c:v>
                </c:pt>
                <c:pt idx="2">
                  <c:v>0.33</c:v>
                </c:pt>
              </c:numCache>
            </c:numRef>
          </c:val>
          <c:extLst>
            <c:ext xmlns:c16="http://schemas.microsoft.com/office/drawing/2014/chart" uri="{C3380CC4-5D6E-409C-BE32-E72D297353CC}">
              <c16:uniqueId val="{00000000-75A2-4E53-AF38-11B4C494FEBE}"/>
            </c:ext>
          </c:extLst>
        </c:ser>
        <c:ser>
          <c:idx val="1"/>
          <c:order val="1"/>
          <c:tx>
            <c:strRef>
              <c:f>Sheet2!$D$31</c:f>
              <c:strCache>
                <c:ptCount val="1"/>
                <c:pt idx="0">
                  <c:v>Nu este încă înscris la creșă/grădiniță</c:v>
                </c:pt>
              </c:strCache>
            </c:strRef>
          </c:tx>
          <c:spPr>
            <a:solidFill>
              <a:schemeClr val="accent6">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Bahnschrift Light" panose="020B0502040204020203" pitchFamily="34" charset="0"/>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Sheet2!$E$29:$G$29</c:f>
              <c:strCache>
                <c:ptCount val="3"/>
                <c:pt idx="0">
                  <c:v>Eșantion non-romi</c:v>
                </c:pt>
                <c:pt idx="1">
                  <c:v>Eșantion romi - nu au beneficiat de programe suport</c:v>
                </c:pt>
                <c:pt idx="2">
                  <c:v>Eșantion romi - beneficiari ai unor programe de suport</c:v>
                </c:pt>
              </c:strCache>
            </c:strRef>
          </c:cat>
          <c:val>
            <c:numRef>
              <c:f>Sheet2!$E$31:$G$31</c:f>
              <c:numCache>
                <c:formatCode>0%</c:formatCode>
                <c:ptCount val="3"/>
                <c:pt idx="0">
                  <c:v>0.28999999999999998</c:v>
                </c:pt>
                <c:pt idx="1">
                  <c:v>0.55000000000000004</c:v>
                </c:pt>
                <c:pt idx="2">
                  <c:v>0.42</c:v>
                </c:pt>
              </c:numCache>
            </c:numRef>
          </c:val>
          <c:extLst>
            <c:ext xmlns:c16="http://schemas.microsoft.com/office/drawing/2014/chart" uri="{C3380CC4-5D6E-409C-BE32-E72D297353CC}">
              <c16:uniqueId val="{00000001-75A2-4E53-AF38-11B4C494FEBE}"/>
            </c:ext>
          </c:extLst>
        </c:ser>
        <c:ser>
          <c:idx val="2"/>
          <c:order val="2"/>
          <c:tx>
            <c:strRef>
              <c:f>Sheet2!$D$32</c:f>
              <c:strCache>
                <c:ptCount val="1"/>
                <c:pt idx="0">
                  <c:v>A fost înscris la creșă/grădiniță dar nu mai merge</c:v>
                </c:pt>
              </c:strCache>
            </c:strRef>
          </c:tx>
          <c:spPr>
            <a:solidFill>
              <a:schemeClr val="accent6">
                <a:tint val="86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75A2-4E53-AF38-11B4C494FEB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Bahnschrift Light" panose="020B0502040204020203" pitchFamily="34" charset="0"/>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Sheet2!$E$29:$G$29</c:f>
              <c:strCache>
                <c:ptCount val="3"/>
                <c:pt idx="0">
                  <c:v>Eșantion non-romi</c:v>
                </c:pt>
                <c:pt idx="1">
                  <c:v>Eșantion romi - nu au beneficiat de programe suport</c:v>
                </c:pt>
                <c:pt idx="2">
                  <c:v>Eșantion romi - beneficiari ai unor programe de suport</c:v>
                </c:pt>
              </c:strCache>
            </c:strRef>
          </c:cat>
          <c:val>
            <c:numRef>
              <c:f>Sheet2!$E$32:$G$32</c:f>
              <c:numCache>
                <c:formatCode>0%</c:formatCode>
                <c:ptCount val="3"/>
                <c:pt idx="0">
                  <c:v>0</c:v>
                </c:pt>
                <c:pt idx="1">
                  <c:v>0.03</c:v>
                </c:pt>
                <c:pt idx="2">
                  <c:v>0.06</c:v>
                </c:pt>
              </c:numCache>
            </c:numRef>
          </c:val>
          <c:extLst>
            <c:ext xmlns:c16="http://schemas.microsoft.com/office/drawing/2014/chart" uri="{C3380CC4-5D6E-409C-BE32-E72D297353CC}">
              <c16:uniqueId val="{00000003-75A2-4E53-AF38-11B4C494FEBE}"/>
            </c:ext>
          </c:extLst>
        </c:ser>
        <c:ser>
          <c:idx val="3"/>
          <c:order val="3"/>
          <c:tx>
            <c:strRef>
              <c:f>Sheet2!$D$33</c:f>
              <c:strCache>
                <c:ptCount val="1"/>
                <c:pt idx="0">
                  <c:v>Nu-l dăm la creșă/grădiniță, stă acasă</c:v>
                </c:pt>
              </c:strCache>
            </c:strRef>
          </c:tx>
          <c:spPr>
            <a:solidFill>
              <a:schemeClr val="accent6">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Bahnschrift Light" panose="020B0502040204020203" pitchFamily="34" charset="0"/>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Sheet2!$E$29:$G$29</c:f>
              <c:strCache>
                <c:ptCount val="3"/>
                <c:pt idx="0">
                  <c:v>Eșantion non-romi</c:v>
                </c:pt>
                <c:pt idx="1">
                  <c:v>Eșantion romi - nu au beneficiat de programe suport</c:v>
                </c:pt>
                <c:pt idx="2">
                  <c:v>Eșantion romi - beneficiari ai unor programe de suport</c:v>
                </c:pt>
              </c:strCache>
            </c:strRef>
          </c:cat>
          <c:val>
            <c:numRef>
              <c:f>Sheet2!$E$33:$G$33</c:f>
              <c:numCache>
                <c:formatCode>0%</c:formatCode>
                <c:ptCount val="3"/>
                <c:pt idx="0">
                  <c:v>0.1</c:v>
                </c:pt>
                <c:pt idx="1">
                  <c:v>0.16</c:v>
                </c:pt>
                <c:pt idx="2">
                  <c:v>0.19</c:v>
                </c:pt>
              </c:numCache>
            </c:numRef>
          </c:val>
          <c:extLst>
            <c:ext xmlns:c16="http://schemas.microsoft.com/office/drawing/2014/chart" uri="{C3380CC4-5D6E-409C-BE32-E72D297353CC}">
              <c16:uniqueId val="{00000004-75A2-4E53-AF38-11B4C494FEBE}"/>
            </c:ext>
          </c:extLst>
        </c:ser>
        <c:dLbls>
          <c:dLblPos val="ctr"/>
          <c:showLegendKey val="0"/>
          <c:showVal val="1"/>
          <c:showCatName val="0"/>
          <c:showSerName val="0"/>
          <c:showPercent val="0"/>
          <c:showBubbleSize val="0"/>
        </c:dLbls>
        <c:gapWidth val="150"/>
        <c:overlap val="100"/>
        <c:axId val="853524031"/>
        <c:axId val="853524863"/>
      </c:barChart>
      <c:catAx>
        <c:axId val="8535240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accent6">
                    <a:lumMod val="50000"/>
                  </a:schemeClr>
                </a:solidFill>
                <a:latin typeface="Bahnschrift Light" panose="020B0502040204020203" pitchFamily="34" charset="0"/>
                <a:ea typeface="+mn-ea"/>
                <a:cs typeface="+mn-cs"/>
              </a:defRPr>
            </a:pPr>
            <a:endParaRPr lang="ro-RO"/>
          </a:p>
        </c:txPr>
        <c:crossAx val="853524863"/>
        <c:crosses val="autoZero"/>
        <c:auto val="1"/>
        <c:lblAlgn val="ctr"/>
        <c:lblOffset val="100"/>
        <c:noMultiLvlLbl val="0"/>
      </c:catAx>
      <c:valAx>
        <c:axId val="853524863"/>
        <c:scaling>
          <c:orientation val="minMax"/>
        </c:scaling>
        <c:delete val="1"/>
        <c:axPos val="l"/>
        <c:numFmt formatCode="0%" sourceLinked="1"/>
        <c:majorTickMark val="none"/>
        <c:minorTickMark val="none"/>
        <c:tickLblPos val="nextTo"/>
        <c:crossAx val="853524031"/>
        <c:crosses val="autoZero"/>
        <c:crossBetween val="between"/>
      </c:valAx>
      <c:spPr>
        <a:noFill/>
        <a:ln>
          <a:noFill/>
        </a:ln>
        <a:effectLst/>
      </c:spPr>
    </c:plotArea>
    <c:legend>
      <c:legendPos val="r"/>
      <c:layout>
        <c:manualLayout>
          <c:xMode val="edge"/>
          <c:yMode val="edge"/>
          <c:x val="0.6652435529341616"/>
          <c:y val="0.13112401173885849"/>
          <c:w val="0.2804174324326596"/>
          <c:h val="0.73775197652228297"/>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accent6">
                  <a:lumMod val="50000"/>
                </a:schemeClr>
              </a:solidFill>
              <a:latin typeface="Bahnschrift Light" panose="020B0502040204020203" pitchFamily="34" charset="0"/>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lumMod val="10000"/>
                      </a:schemeClr>
                    </a:solidFill>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Sheet2!$F$324:$H$324</c:f>
              <c:strCache>
                <c:ptCount val="3"/>
                <c:pt idx="0">
                  <c:v>Eșantion non-romi</c:v>
                </c:pt>
                <c:pt idx="1">
                  <c:v>Eșantion romi - nu au beneficiat de programe suport</c:v>
                </c:pt>
                <c:pt idx="2">
                  <c:v>Eșantion romi - beneficiari ai unor programe suport</c:v>
                </c:pt>
              </c:strCache>
            </c:strRef>
          </c:cat>
          <c:val>
            <c:numRef>
              <c:f>Sheet2!$F$325:$H$325</c:f>
              <c:numCache>
                <c:formatCode>0%</c:formatCode>
                <c:ptCount val="3"/>
                <c:pt idx="0">
                  <c:v>0.42</c:v>
                </c:pt>
                <c:pt idx="1">
                  <c:v>0.31</c:v>
                </c:pt>
                <c:pt idx="2">
                  <c:v>0.37</c:v>
                </c:pt>
              </c:numCache>
            </c:numRef>
          </c:val>
          <c:extLst>
            <c:ext xmlns:c16="http://schemas.microsoft.com/office/drawing/2014/chart" uri="{C3380CC4-5D6E-409C-BE32-E72D297353CC}">
              <c16:uniqueId val="{00000000-6352-4AA7-9C68-628FA0C1FF0D}"/>
            </c:ext>
          </c:extLst>
        </c:ser>
        <c:dLbls>
          <c:dLblPos val="outEnd"/>
          <c:showLegendKey val="0"/>
          <c:showVal val="1"/>
          <c:showCatName val="0"/>
          <c:showSerName val="0"/>
          <c:showPercent val="0"/>
          <c:showBubbleSize val="0"/>
        </c:dLbls>
        <c:gapWidth val="219"/>
        <c:overlap val="-27"/>
        <c:axId val="1069525055"/>
        <c:axId val="1069525471"/>
      </c:barChart>
      <c:catAx>
        <c:axId val="1069525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accent6">
                    <a:lumMod val="50000"/>
                  </a:schemeClr>
                </a:solidFill>
                <a:latin typeface="Bahnschrift Light" panose="020B0502040204020203" pitchFamily="34" charset="0"/>
                <a:ea typeface="+mn-ea"/>
                <a:cs typeface="+mn-cs"/>
              </a:defRPr>
            </a:pPr>
            <a:endParaRPr lang="ro-RO"/>
          </a:p>
        </c:txPr>
        <c:crossAx val="1069525471"/>
        <c:crosses val="autoZero"/>
        <c:auto val="1"/>
        <c:lblAlgn val="ctr"/>
        <c:lblOffset val="100"/>
        <c:noMultiLvlLbl val="0"/>
      </c:catAx>
      <c:valAx>
        <c:axId val="1069525471"/>
        <c:scaling>
          <c:orientation val="minMax"/>
        </c:scaling>
        <c:delete val="1"/>
        <c:axPos val="l"/>
        <c:numFmt formatCode="0%" sourceLinked="1"/>
        <c:majorTickMark val="none"/>
        <c:minorTickMark val="none"/>
        <c:tickLblPos val="nextTo"/>
        <c:crossAx val="1069525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1587770978199479E-2"/>
          <c:y val="3.1338490014193171E-2"/>
          <c:w val="0.61670080649061154"/>
          <c:h val="0.76332822391070709"/>
        </c:manualLayout>
      </c:layout>
      <c:barChart>
        <c:barDir val="col"/>
        <c:grouping val="clustered"/>
        <c:varyColors val="0"/>
        <c:ser>
          <c:idx val="0"/>
          <c:order val="0"/>
          <c:tx>
            <c:strRef>
              <c:f>Sheet2!$E$94</c:f>
              <c:strCache>
                <c:ptCount val="1"/>
                <c:pt idx="0">
                  <c:v>Eșantion non-romi</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Sheet2!$D$95:$D$97</c:f>
              <c:strCache>
                <c:ptCount val="3"/>
                <c:pt idx="0">
                  <c:v>Copilul știe foarte bine să scrie</c:v>
                </c:pt>
                <c:pt idx="1">
                  <c:v>Copilul știe foarte bine să citească</c:v>
                </c:pt>
                <c:pt idx="2">
                  <c:v>Copilul știe foarte bine să folosească calculatorul</c:v>
                </c:pt>
              </c:strCache>
            </c:strRef>
          </c:cat>
          <c:val>
            <c:numRef>
              <c:f>Sheet2!$E$95:$E$97</c:f>
              <c:numCache>
                <c:formatCode>0%</c:formatCode>
                <c:ptCount val="3"/>
                <c:pt idx="0">
                  <c:v>0.75</c:v>
                </c:pt>
                <c:pt idx="1">
                  <c:v>0.75</c:v>
                </c:pt>
                <c:pt idx="2">
                  <c:v>0.61</c:v>
                </c:pt>
              </c:numCache>
            </c:numRef>
          </c:val>
          <c:extLst>
            <c:ext xmlns:c16="http://schemas.microsoft.com/office/drawing/2014/chart" uri="{C3380CC4-5D6E-409C-BE32-E72D297353CC}">
              <c16:uniqueId val="{00000000-F8E4-4212-81E4-B23E3E4A7106}"/>
            </c:ext>
          </c:extLst>
        </c:ser>
        <c:ser>
          <c:idx val="1"/>
          <c:order val="1"/>
          <c:tx>
            <c:strRef>
              <c:f>Sheet2!$F$94</c:f>
              <c:strCache>
                <c:ptCount val="1"/>
                <c:pt idx="0">
                  <c:v>Eșantion romi - nu au beneficiat de programe suport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Sheet2!$D$95:$D$97</c:f>
              <c:strCache>
                <c:ptCount val="3"/>
                <c:pt idx="0">
                  <c:v>Copilul știe foarte bine să scrie</c:v>
                </c:pt>
                <c:pt idx="1">
                  <c:v>Copilul știe foarte bine să citească</c:v>
                </c:pt>
                <c:pt idx="2">
                  <c:v>Copilul știe foarte bine să folosească calculatorul</c:v>
                </c:pt>
              </c:strCache>
            </c:strRef>
          </c:cat>
          <c:val>
            <c:numRef>
              <c:f>Sheet2!$F$95:$F$97</c:f>
              <c:numCache>
                <c:formatCode>0%</c:formatCode>
                <c:ptCount val="3"/>
                <c:pt idx="0">
                  <c:v>0.25</c:v>
                </c:pt>
                <c:pt idx="1">
                  <c:v>0.25</c:v>
                </c:pt>
                <c:pt idx="2">
                  <c:v>0.15</c:v>
                </c:pt>
              </c:numCache>
            </c:numRef>
          </c:val>
          <c:extLst>
            <c:ext xmlns:c16="http://schemas.microsoft.com/office/drawing/2014/chart" uri="{C3380CC4-5D6E-409C-BE32-E72D297353CC}">
              <c16:uniqueId val="{00000001-F8E4-4212-81E4-B23E3E4A7106}"/>
            </c:ext>
          </c:extLst>
        </c:ser>
        <c:ser>
          <c:idx val="2"/>
          <c:order val="2"/>
          <c:tx>
            <c:strRef>
              <c:f>Sheet2!$G$94</c:f>
              <c:strCache>
                <c:ptCount val="1"/>
                <c:pt idx="0">
                  <c:v>Eșantion romi - beneficiari ai unor programe suport</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Sheet2!$D$95:$D$97</c:f>
              <c:strCache>
                <c:ptCount val="3"/>
                <c:pt idx="0">
                  <c:v>Copilul știe foarte bine să scrie</c:v>
                </c:pt>
                <c:pt idx="1">
                  <c:v>Copilul știe foarte bine să citească</c:v>
                </c:pt>
                <c:pt idx="2">
                  <c:v>Copilul știe foarte bine să folosească calculatorul</c:v>
                </c:pt>
              </c:strCache>
            </c:strRef>
          </c:cat>
          <c:val>
            <c:numRef>
              <c:f>Sheet2!$G$95:$G$97</c:f>
              <c:numCache>
                <c:formatCode>0%</c:formatCode>
                <c:ptCount val="3"/>
                <c:pt idx="0">
                  <c:v>0.27</c:v>
                </c:pt>
                <c:pt idx="1">
                  <c:v>0.26</c:v>
                </c:pt>
                <c:pt idx="2">
                  <c:v>0.18</c:v>
                </c:pt>
              </c:numCache>
            </c:numRef>
          </c:val>
          <c:extLst>
            <c:ext xmlns:c16="http://schemas.microsoft.com/office/drawing/2014/chart" uri="{C3380CC4-5D6E-409C-BE32-E72D297353CC}">
              <c16:uniqueId val="{00000002-F8E4-4212-81E4-B23E3E4A7106}"/>
            </c:ext>
          </c:extLst>
        </c:ser>
        <c:dLbls>
          <c:dLblPos val="outEnd"/>
          <c:showLegendKey val="0"/>
          <c:showVal val="1"/>
          <c:showCatName val="0"/>
          <c:showSerName val="0"/>
          <c:showPercent val="0"/>
          <c:showBubbleSize val="0"/>
        </c:dLbls>
        <c:gapWidth val="219"/>
        <c:overlap val="-27"/>
        <c:axId val="925275919"/>
        <c:axId val="925265103"/>
      </c:barChart>
      <c:catAx>
        <c:axId val="925275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1"/>
                </a:solidFill>
                <a:effectLst>
                  <a:outerShdw blurRad="38100" dist="38100" dir="2700000" algn="tl">
                    <a:srgbClr val="000000">
                      <a:alpha val="43137"/>
                    </a:srgbClr>
                  </a:outerShdw>
                </a:effectLst>
                <a:latin typeface="Bahnschrift Light" panose="020B0502040204020203" pitchFamily="34" charset="0"/>
                <a:ea typeface="+mn-ea"/>
                <a:cs typeface="+mn-cs"/>
              </a:defRPr>
            </a:pPr>
            <a:endParaRPr lang="ro-RO"/>
          </a:p>
        </c:txPr>
        <c:crossAx val="925265103"/>
        <c:crosses val="autoZero"/>
        <c:auto val="1"/>
        <c:lblAlgn val="ctr"/>
        <c:lblOffset val="100"/>
        <c:noMultiLvlLbl val="0"/>
      </c:catAx>
      <c:valAx>
        <c:axId val="925265103"/>
        <c:scaling>
          <c:orientation val="minMax"/>
        </c:scaling>
        <c:delete val="1"/>
        <c:axPos val="l"/>
        <c:numFmt formatCode="0%" sourceLinked="1"/>
        <c:majorTickMark val="none"/>
        <c:minorTickMark val="none"/>
        <c:tickLblPos val="nextTo"/>
        <c:crossAx val="925275919"/>
        <c:crosses val="autoZero"/>
        <c:crossBetween val="between"/>
      </c:valAx>
      <c:spPr>
        <a:noFill/>
        <a:ln>
          <a:noFill/>
        </a:ln>
        <a:effectLst/>
      </c:spPr>
    </c:plotArea>
    <c:legend>
      <c:legendPos val="r"/>
      <c:layout>
        <c:manualLayout>
          <c:xMode val="edge"/>
          <c:yMode val="edge"/>
          <c:x val="0.66130952761128603"/>
          <c:y val="0.32894916008584546"/>
          <c:w val="0.3250386534447699"/>
          <c:h val="0.4712696485266086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effectLst>
                <a:outerShdw blurRad="38100" dist="38100" dir="2700000" algn="tl">
                  <a:srgbClr val="000000">
                    <a:alpha val="43137"/>
                  </a:srgbClr>
                </a:outerShdw>
              </a:effectLst>
              <a:latin typeface="Bahnschrift Light" panose="020B0502040204020203" pitchFamily="34" charset="0"/>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Sheet2!$E$372:$G$372</c:f>
              <c:strCache>
                <c:ptCount val="3"/>
                <c:pt idx="0">
                  <c:v>Eșantion non-romi</c:v>
                </c:pt>
                <c:pt idx="1">
                  <c:v>Eșantion romi - nu au beneficiat de programe suport</c:v>
                </c:pt>
                <c:pt idx="2">
                  <c:v>Eșantion romi - beneficiari ai unor programe suport</c:v>
                </c:pt>
              </c:strCache>
            </c:strRef>
          </c:cat>
          <c:val>
            <c:numRef>
              <c:f>Sheet2!$E$373:$G$373</c:f>
              <c:numCache>
                <c:formatCode>0%</c:formatCode>
                <c:ptCount val="3"/>
                <c:pt idx="0">
                  <c:v>0.71</c:v>
                </c:pt>
                <c:pt idx="1">
                  <c:v>0.54</c:v>
                </c:pt>
                <c:pt idx="2">
                  <c:v>0.5</c:v>
                </c:pt>
              </c:numCache>
            </c:numRef>
          </c:val>
          <c:extLst>
            <c:ext xmlns:c16="http://schemas.microsoft.com/office/drawing/2014/chart" uri="{C3380CC4-5D6E-409C-BE32-E72D297353CC}">
              <c16:uniqueId val="{00000000-F317-4F46-8AC0-C81AB7972ADD}"/>
            </c:ext>
          </c:extLst>
        </c:ser>
        <c:dLbls>
          <c:showLegendKey val="0"/>
          <c:showVal val="0"/>
          <c:showCatName val="0"/>
          <c:showSerName val="0"/>
          <c:showPercent val="0"/>
          <c:showBubbleSize val="0"/>
        </c:dLbls>
        <c:gapWidth val="219"/>
        <c:overlap val="-27"/>
        <c:axId val="1069502591"/>
        <c:axId val="1069511327"/>
      </c:barChart>
      <c:catAx>
        <c:axId val="1069502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crossAx val="1069511327"/>
        <c:crosses val="autoZero"/>
        <c:auto val="1"/>
        <c:lblAlgn val="ctr"/>
        <c:lblOffset val="100"/>
        <c:noMultiLvlLbl val="0"/>
      </c:catAx>
      <c:valAx>
        <c:axId val="1069511327"/>
        <c:scaling>
          <c:orientation val="minMax"/>
        </c:scaling>
        <c:delete val="1"/>
        <c:axPos val="l"/>
        <c:numFmt formatCode="0%" sourceLinked="1"/>
        <c:majorTickMark val="none"/>
        <c:minorTickMark val="none"/>
        <c:tickLblPos val="nextTo"/>
        <c:crossAx val="10695025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Sheet2!$F$230</c:f>
              <c:strCache>
                <c:ptCount val="1"/>
                <c:pt idx="0">
                  <c:v>Eșantion non-romi</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Sheet2!$E$231:$E$233</c:f>
              <c:strCache>
                <c:ptCount val="3"/>
                <c:pt idx="0">
                  <c:v>Particip la ședințele cu părinții</c:v>
                </c:pt>
                <c:pt idx="1">
                  <c:v>Particip la întâlniri individuale cu profesorii /educatorii</c:v>
                </c:pt>
                <c:pt idx="2">
                  <c:v>Mă implic în activitățile din școală/grădiniță</c:v>
                </c:pt>
              </c:strCache>
            </c:strRef>
          </c:cat>
          <c:val>
            <c:numRef>
              <c:f>Sheet2!$F$231:$F$233</c:f>
              <c:numCache>
                <c:formatCode>0%</c:formatCode>
                <c:ptCount val="3"/>
                <c:pt idx="0">
                  <c:v>0.54</c:v>
                </c:pt>
                <c:pt idx="1">
                  <c:v>0.35</c:v>
                </c:pt>
                <c:pt idx="2">
                  <c:v>0.38</c:v>
                </c:pt>
              </c:numCache>
            </c:numRef>
          </c:val>
          <c:extLst>
            <c:ext xmlns:c16="http://schemas.microsoft.com/office/drawing/2014/chart" uri="{C3380CC4-5D6E-409C-BE32-E72D297353CC}">
              <c16:uniqueId val="{00000000-121A-423E-A2F2-75B3DB680C0A}"/>
            </c:ext>
          </c:extLst>
        </c:ser>
        <c:ser>
          <c:idx val="1"/>
          <c:order val="1"/>
          <c:tx>
            <c:strRef>
              <c:f>Sheet2!$G$230</c:f>
              <c:strCache>
                <c:ptCount val="1"/>
                <c:pt idx="0">
                  <c:v>Eșantion romi - nu au beneficiat de programe suport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Sheet2!$E$231:$E$233</c:f>
              <c:strCache>
                <c:ptCount val="3"/>
                <c:pt idx="0">
                  <c:v>Particip la ședințele cu părinții</c:v>
                </c:pt>
                <c:pt idx="1">
                  <c:v>Particip la întâlniri individuale cu profesorii /educatorii</c:v>
                </c:pt>
                <c:pt idx="2">
                  <c:v>Mă implic în activitățile din școală/grădiniță</c:v>
                </c:pt>
              </c:strCache>
            </c:strRef>
          </c:cat>
          <c:val>
            <c:numRef>
              <c:f>Sheet2!$G$231:$G$233</c:f>
              <c:numCache>
                <c:formatCode>0%</c:formatCode>
                <c:ptCount val="3"/>
                <c:pt idx="0">
                  <c:v>0.19</c:v>
                </c:pt>
                <c:pt idx="1">
                  <c:v>0.12</c:v>
                </c:pt>
                <c:pt idx="2">
                  <c:v>0.11</c:v>
                </c:pt>
              </c:numCache>
            </c:numRef>
          </c:val>
          <c:extLst>
            <c:ext xmlns:c16="http://schemas.microsoft.com/office/drawing/2014/chart" uri="{C3380CC4-5D6E-409C-BE32-E72D297353CC}">
              <c16:uniqueId val="{00000001-121A-423E-A2F2-75B3DB680C0A}"/>
            </c:ext>
          </c:extLst>
        </c:ser>
        <c:ser>
          <c:idx val="2"/>
          <c:order val="2"/>
          <c:tx>
            <c:strRef>
              <c:f>Sheet2!$H$230</c:f>
              <c:strCache>
                <c:ptCount val="1"/>
                <c:pt idx="0">
                  <c:v>Eșantion romi - beneficiari ai unor programe suport</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Sheet2!$E$231:$E$233</c:f>
              <c:strCache>
                <c:ptCount val="3"/>
                <c:pt idx="0">
                  <c:v>Particip la ședințele cu părinții</c:v>
                </c:pt>
                <c:pt idx="1">
                  <c:v>Particip la întâlniri individuale cu profesorii /educatorii</c:v>
                </c:pt>
                <c:pt idx="2">
                  <c:v>Mă implic în activitățile din școală/grădiniță</c:v>
                </c:pt>
              </c:strCache>
            </c:strRef>
          </c:cat>
          <c:val>
            <c:numRef>
              <c:f>Sheet2!$H$231:$H$233</c:f>
              <c:numCache>
                <c:formatCode>0%</c:formatCode>
                <c:ptCount val="3"/>
                <c:pt idx="0">
                  <c:v>0.17</c:v>
                </c:pt>
                <c:pt idx="1">
                  <c:v>0.16</c:v>
                </c:pt>
                <c:pt idx="2">
                  <c:v>0.17</c:v>
                </c:pt>
              </c:numCache>
            </c:numRef>
          </c:val>
          <c:extLst>
            <c:ext xmlns:c16="http://schemas.microsoft.com/office/drawing/2014/chart" uri="{C3380CC4-5D6E-409C-BE32-E72D297353CC}">
              <c16:uniqueId val="{00000002-121A-423E-A2F2-75B3DB680C0A}"/>
            </c:ext>
          </c:extLst>
        </c:ser>
        <c:dLbls>
          <c:dLblPos val="outEnd"/>
          <c:showLegendKey val="0"/>
          <c:showVal val="1"/>
          <c:showCatName val="0"/>
          <c:showSerName val="0"/>
          <c:showPercent val="0"/>
          <c:showBubbleSize val="0"/>
        </c:dLbls>
        <c:gapWidth val="219"/>
        <c:overlap val="-27"/>
        <c:axId val="1059544623"/>
        <c:axId val="1059530895"/>
      </c:barChart>
      <c:catAx>
        <c:axId val="1059544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crossAx val="1059530895"/>
        <c:crosses val="autoZero"/>
        <c:auto val="1"/>
        <c:lblAlgn val="ctr"/>
        <c:lblOffset val="100"/>
        <c:noMultiLvlLbl val="0"/>
      </c:catAx>
      <c:valAx>
        <c:axId val="1059530895"/>
        <c:scaling>
          <c:orientation val="minMax"/>
        </c:scaling>
        <c:delete val="1"/>
        <c:axPos val="l"/>
        <c:numFmt formatCode="0%" sourceLinked="1"/>
        <c:majorTickMark val="none"/>
        <c:minorTickMark val="none"/>
        <c:tickLblPos val="nextTo"/>
        <c:crossAx val="1059544623"/>
        <c:crosses val="autoZero"/>
        <c:crossBetween val="between"/>
      </c:valAx>
      <c:spPr>
        <a:noFill/>
        <a:ln>
          <a:noFill/>
        </a:ln>
        <a:effectLst/>
      </c:spPr>
    </c:plotArea>
    <c:legend>
      <c:legendPos val="r"/>
      <c:layout>
        <c:manualLayout>
          <c:xMode val="edge"/>
          <c:yMode val="edge"/>
          <c:x val="0.66186311051242253"/>
          <c:y val="0.14292413649449531"/>
          <c:w val="0.33588826570730107"/>
          <c:h val="0.5876646501771530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5">
                  <a:lumMod val="75000"/>
                </a:schemeClr>
              </a:solidFill>
              <a:latin typeface="Bahnschrift Light" panose="020B0502040204020203" pitchFamily="34" charset="0"/>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percentStacked"/>
        <c:varyColors val="0"/>
        <c:ser>
          <c:idx val="0"/>
          <c:order val="0"/>
          <c:tx>
            <c:strRef>
              <c:f>Sheet2!$F$148</c:f>
              <c:strCache>
                <c:ptCount val="1"/>
                <c:pt idx="0">
                  <c:v>Este înscris la școală</c:v>
                </c:pt>
              </c:strCache>
            </c:strRef>
          </c:tx>
          <c:spPr>
            <a:solidFill>
              <a:schemeClr val="accent6">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Bahnschrift Light" panose="020B0502040204020203" pitchFamily="34" charset="0"/>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Sheet2!$G$147:$I$147</c:f>
              <c:strCache>
                <c:ptCount val="3"/>
                <c:pt idx="0">
                  <c:v>Eșantion non-romi</c:v>
                </c:pt>
                <c:pt idx="1">
                  <c:v>Autoidentificare ca romi</c:v>
                </c:pt>
                <c:pt idx="2">
                  <c:v>Autoidentificare ca „țigani”</c:v>
                </c:pt>
              </c:strCache>
            </c:strRef>
          </c:cat>
          <c:val>
            <c:numRef>
              <c:f>Sheet2!$G$148:$I$148</c:f>
              <c:numCache>
                <c:formatCode>0%</c:formatCode>
                <c:ptCount val="3"/>
                <c:pt idx="0">
                  <c:v>0.99</c:v>
                </c:pt>
                <c:pt idx="1">
                  <c:v>0.82</c:v>
                </c:pt>
                <c:pt idx="2">
                  <c:v>0.76</c:v>
                </c:pt>
              </c:numCache>
            </c:numRef>
          </c:val>
          <c:extLst>
            <c:ext xmlns:c16="http://schemas.microsoft.com/office/drawing/2014/chart" uri="{C3380CC4-5D6E-409C-BE32-E72D297353CC}">
              <c16:uniqueId val="{00000000-0307-4EBE-9B59-E950B320F405}"/>
            </c:ext>
          </c:extLst>
        </c:ser>
        <c:ser>
          <c:idx val="1"/>
          <c:order val="1"/>
          <c:tx>
            <c:strRef>
              <c:f>Sheet2!$F$149</c:f>
              <c:strCache>
                <c:ptCount val="1"/>
                <c:pt idx="0">
                  <c:v>A întrerupt școala</c:v>
                </c:pt>
              </c:strCache>
            </c:strRef>
          </c:tx>
          <c:spPr>
            <a:solidFill>
              <a:schemeClr val="accent6"/>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ctr"/>
              <c:showLegendKey val="0"/>
              <c:showVal val="1"/>
              <c:showCatName val="0"/>
              <c:showSerName val="0"/>
              <c:showPercent val="0"/>
              <c:showBubbleSize val="0"/>
              <c:extLst>
                <c:ext xmlns:c16="http://schemas.microsoft.com/office/drawing/2014/chart" uri="{C3380CC4-5D6E-409C-BE32-E72D297353CC}">
                  <c16:uniqueId val="{00000004-0307-4EBE-9B59-E950B320F405}"/>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Sheet2!$G$147:$I$147</c:f>
              <c:strCache>
                <c:ptCount val="3"/>
                <c:pt idx="0">
                  <c:v>Eșantion non-romi</c:v>
                </c:pt>
                <c:pt idx="1">
                  <c:v>Autoidentificare ca romi</c:v>
                </c:pt>
                <c:pt idx="2">
                  <c:v>Autoidentificare ca „țigani”</c:v>
                </c:pt>
              </c:strCache>
            </c:strRef>
          </c:cat>
          <c:val>
            <c:numRef>
              <c:f>Sheet2!$G$149:$I$149</c:f>
              <c:numCache>
                <c:formatCode>0%</c:formatCode>
                <c:ptCount val="3"/>
                <c:pt idx="0">
                  <c:v>0.01</c:v>
                </c:pt>
                <c:pt idx="1">
                  <c:v>0.13</c:v>
                </c:pt>
                <c:pt idx="2">
                  <c:v>0.1</c:v>
                </c:pt>
              </c:numCache>
            </c:numRef>
          </c:val>
          <c:extLst>
            <c:ext xmlns:c16="http://schemas.microsoft.com/office/drawing/2014/chart" uri="{C3380CC4-5D6E-409C-BE32-E72D297353CC}">
              <c16:uniqueId val="{00000001-0307-4EBE-9B59-E950B320F405}"/>
            </c:ext>
          </c:extLst>
        </c:ser>
        <c:ser>
          <c:idx val="2"/>
          <c:order val="2"/>
          <c:tx>
            <c:strRef>
              <c:f>Sheet2!$F$150</c:f>
              <c:strCache>
                <c:ptCount val="1"/>
                <c:pt idx="0">
                  <c:v>Nu a fost înscris niciodată la școală</c:v>
                </c:pt>
              </c:strCache>
            </c:strRef>
          </c:tx>
          <c:spPr>
            <a:solidFill>
              <a:schemeClr val="accent6">
                <a:tint val="6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0307-4EBE-9B59-E950B320F405}"/>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Bahnschrift Light" panose="020B0502040204020203" pitchFamily="34" charset="0"/>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Sheet2!$G$147:$I$147</c:f>
              <c:strCache>
                <c:ptCount val="3"/>
                <c:pt idx="0">
                  <c:v>Eșantion non-romi</c:v>
                </c:pt>
                <c:pt idx="1">
                  <c:v>Autoidentificare ca romi</c:v>
                </c:pt>
                <c:pt idx="2">
                  <c:v>Autoidentificare ca „țigani”</c:v>
                </c:pt>
              </c:strCache>
            </c:strRef>
          </c:cat>
          <c:val>
            <c:numRef>
              <c:f>Sheet2!$G$150:$I$150</c:f>
              <c:numCache>
                <c:formatCode>0%</c:formatCode>
                <c:ptCount val="3"/>
                <c:pt idx="0">
                  <c:v>0</c:v>
                </c:pt>
                <c:pt idx="1">
                  <c:v>0.05</c:v>
                </c:pt>
                <c:pt idx="2">
                  <c:v>0.14000000000000001</c:v>
                </c:pt>
              </c:numCache>
            </c:numRef>
          </c:val>
          <c:extLst>
            <c:ext xmlns:c16="http://schemas.microsoft.com/office/drawing/2014/chart" uri="{C3380CC4-5D6E-409C-BE32-E72D297353CC}">
              <c16:uniqueId val="{00000003-0307-4EBE-9B59-E950B320F405}"/>
            </c:ext>
          </c:extLst>
        </c:ser>
        <c:dLbls>
          <c:dLblPos val="ctr"/>
          <c:showLegendKey val="0"/>
          <c:showVal val="1"/>
          <c:showCatName val="0"/>
          <c:showSerName val="0"/>
          <c:showPercent val="0"/>
          <c:showBubbleSize val="0"/>
        </c:dLbls>
        <c:gapWidth val="150"/>
        <c:overlap val="100"/>
        <c:axId val="693089488"/>
        <c:axId val="693085744"/>
      </c:barChart>
      <c:catAx>
        <c:axId val="69308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6">
                    <a:lumMod val="50000"/>
                  </a:schemeClr>
                </a:solidFill>
                <a:latin typeface="Bahnschrift Light" panose="020B0502040204020203" pitchFamily="34" charset="0"/>
                <a:ea typeface="+mn-ea"/>
                <a:cs typeface="+mn-cs"/>
              </a:defRPr>
            </a:pPr>
            <a:endParaRPr lang="ro-RO"/>
          </a:p>
        </c:txPr>
        <c:crossAx val="693085744"/>
        <c:crosses val="autoZero"/>
        <c:auto val="1"/>
        <c:lblAlgn val="ctr"/>
        <c:lblOffset val="100"/>
        <c:noMultiLvlLbl val="0"/>
      </c:catAx>
      <c:valAx>
        <c:axId val="693085744"/>
        <c:scaling>
          <c:orientation val="minMax"/>
        </c:scaling>
        <c:delete val="1"/>
        <c:axPos val="l"/>
        <c:numFmt formatCode="0%" sourceLinked="1"/>
        <c:majorTickMark val="none"/>
        <c:minorTickMark val="none"/>
        <c:tickLblPos val="nextTo"/>
        <c:crossAx val="693089488"/>
        <c:crosses val="autoZero"/>
        <c:crossBetween val="between"/>
      </c:valAx>
      <c:spPr>
        <a:noFill/>
        <a:ln>
          <a:noFill/>
        </a:ln>
        <a:effectLst/>
      </c:spPr>
    </c:plotArea>
    <c:legend>
      <c:legendPos val="r"/>
      <c:layout>
        <c:manualLayout>
          <c:xMode val="edge"/>
          <c:yMode val="edge"/>
          <c:x val="0.69751511815507261"/>
          <c:y val="0.43561177460138856"/>
          <c:w val="0.29091422606054856"/>
          <c:h val="0.38738460901805954"/>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accent6">
                  <a:lumMod val="50000"/>
                </a:schemeClr>
              </a:solidFill>
              <a:latin typeface="Bahnschrift Light" panose="020B0502040204020203" pitchFamily="34" charset="0"/>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Sheet2!$F$53</c:f>
              <c:strCache>
                <c:ptCount val="1"/>
                <c:pt idx="0">
                  <c:v>Eșantion non-romi</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Sheet2!$E$54:$E$55</c:f>
              <c:strCache>
                <c:ptCount val="2"/>
                <c:pt idx="0">
                  <c:v>Cu contract</c:v>
                </c:pt>
                <c:pt idx="1">
                  <c:v>Pe învoială</c:v>
                </c:pt>
              </c:strCache>
            </c:strRef>
          </c:cat>
          <c:val>
            <c:numRef>
              <c:f>Sheet2!$F$54:$F$55</c:f>
              <c:numCache>
                <c:formatCode>0%</c:formatCode>
                <c:ptCount val="2"/>
                <c:pt idx="0">
                  <c:v>0.95</c:v>
                </c:pt>
                <c:pt idx="1">
                  <c:v>0.05</c:v>
                </c:pt>
              </c:numCache>
            </c:numRef>
          </c:val>
          <c:extLst>
            <c:ext xmlns:c16="http://schemas.microsoft.com/office/drawing/2014/chart" uri="{C3380CC4-5D6E-409C-BE32-E72D297353CC}">
              <c16:uniqueId val="{00000000-E6E7-4C37-8120-7F07D6EC8EB7}"/>
            </c:ext>
          </c:extLst>
        </c:ser>
        <c:ser>
          <c:idx val="1"/>
          <c:order val="1"/>
          <c:tx>
            <c:strRef>
              <c:f>Sheet2!$G$53</c:f>
              <c:strCache>
                <c:ptCount val="1"/>
                <c:pt idx="0">
                  <c:v>Autoidentificare ca romi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Sheet2!$E$54:$E$55</c:f>
              <c:strCache>
                <c:ptCount val="2"/>
                <c:pt idx="0">
                  <c:v>Cu contract</c:v>
                </c:pt>
                <c:pt idx="1">
                  <c:v>Pe învoială</c:v>
                </c:pt>
              </c:strCache>
            </c:strRef>
          </c:cat>
          <c:val>
            <c:numRef>
              <c:f>Sheet2!$G$54:$G$55</c:f>
              <c:numCache>
                <c:formatCode>0%</c:formatCode>
                <c:ptCount val="2"/>
                <c:pt idx="0">
                  <c:v>0.63</c:v>
                </c:pt>
                <c:pt idx="1">
                  <c:v>0.37</c:v>
                </c:pt>
              </c:numCache>
            </c:numRef>
          </c:val>
          <c:extLst>
            <c:ext xmlns:c16="http://schemas.microsoft.com/office/drawing/2014/chart" uri="{C3380CC4-5D6E-409C-BE32-E72D297353CC}">
              <c16:uniqueId val="{00000001-E6E7-4C37-8120-7F07D6EC8EB7}"/>
            </c:ext>
          </c:extLst>
        </c:ser>
        <c:ser>
          <c:idx val="2"/>
          <c:order val="2"/>
          <c:tx>
            <c:strRef>
              <c:f>Sheet2!$H$53</c:f>
              <c:strCache>
                <c:ptCount val="1"/>
                <c:pt idx="0">
                  <c:v>Autoidentificare ca „țigani”</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Sheet2!$E$54:$E$55</c:f>
              <c:strCache>
                <c:ptCount val="2"/>
                <c:pt idx="0">
                  <c:v>Cu contract</c:v>
                </c:pt>
                <c:pt idx="1">
                  <c:v>Pe învoială</c:v>
                </c:pt>
              </c:strCache>
            </c:strRef>
          </c:cat>
          <c:val>
            <c:numRef>
              <c:f>Sheet2!$H$54:$H$55</c:f>
              <c:numCache>
                <c:formatCode>0%</c:formatCode>
                <c:ptCount val="2"/>
                <c:pt idx="0">
                  <c:v>0.52</c:v>
                </c:pt>
                <c:pt idx="1">
                  <c:v>0.48</c:v>
                </c:pt>
              </c:numCache>
            </c:numRef>
          </c:val>
          <c:extLst>
            <c:ext xmlns:c16="http://schemas.microsoft.com/office/drawing/2014/chart" uri="{C3380CC4-5D6E-409C-BE32-E72D297353CC}">
              <c16:uniqueId val="{00000002-E6E7-4C37-8120-7F07D6EC8EB7}"/>
            </c:ext>
          </c:extLst>
        </c:ser>
        <c:dLbls>
          <c:dLblPos val="outEnd"/>
          <c:showLegendKey val="0"/>
          <c:showVal val="1"/>
          <c:showCatName val="0"/>
          <c:showSerName val="0"/>
          <c:showPercent val="0"/>
          <c:showBubbleSize val="0"/>
        </c:dLbls>
        <c:gapWidth val="219"/>
        <c:overlap val="-27"/>
        <c:axId val="507330544"/>
        <c:axId val="507340528"/>
      </c:barChart>
      <c:catAx>
        <c:axId val="50733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crossAx val="507340528"/>
        <c:crosses val="autoZero"/>
        <c:auto val="1"/>
        <c:lblAlgn val="ctr"/>
        <c:lblOffset val="100"/>
        <c:noMultiLvlLbl val="0"/>
      </c:catAx>
      <c:valAx>
        <c:axId val="507340528"/>
        <c:scaling>
          <c:orientation val="minMax"/>
        </c:scaling>
        <c:delete val="1"/>
        <c:axPos val="l"/>
        <c:numFmt formatCode="0%" sourceLinked="1"/>
        <c:majorTickMark val="none"/>
        <c:minorTickMark val="none"/>
        <c:tickLblPos val="nextTo"/>
        <c:crossAx val="50733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percentStacked"/>
        <c:varyColors val="0"/>
        <c:ser>
          <c:idx val="0"/>
          <c:order val="0"/>
          <c:tx>
            <c:strRef>
              <c:f>Sheet2!$E$57</c:f>
              <c:strCache>
                <c:ptCount val="1"/>
                <c:pt idx="0">
                  <c:v>De mai puțin de 6 luni</c:v>
                </c:pt>
              </c:strCache>
            </c:strRef>
          </c:tx>
          <c:spPr>
            <a:solidFill>
              <a:schemeClr val="accent6">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Sheet2!$F$56:$H$56</c:f>
              <c:strCache>
                <c:ptCount val="3"/>
                <c:pt idx="0">
                  <c:v>Eșantion non-romi</c:v>
                </c:pt>
                <c:pt idx="1">
                  <c:v>Autoidentificare ca romi</c:v>
                </c:pt>
                <c:pt idx="2">
                  <c:v>Autoidentificare ca „țigani”</c:v>
                </c:pt>
              </c:strCache>
            </c:strRef>
          </c:cat>
          <c:val>
            <c:numRef>
              <c:f>Sheet2!$F$57:$H$57</c:f>
              <c:numCache>
                <c:formatCode>0%</c:formatCode>
                <c:ptCount val="3"/>
                <c:pt idx="0">
                  <c:v>0.73</c:v>
                </c:pt>
                <c:pt idx="1">
                  <c:v>0.41</c:v>
                </c:pt>
                <c:pt idx="2">
                  <c:v>0.17</c:v>
                </c:pt>
              </c:numCache>
            </c:numRef>
          </c:val>
          <c:extLst>
            <c:ext xmlns:c16="http://schemas.microsoft.com/office/drawing/2014/chart" uri="{C3380CC4-5D6E-409C-BE32-E72D297353CC}">
              <c16:uniqueId val="{00000000-BFD0-4193-B3F5-9E058C341CC7}"/>
            </c:ext>
          </c:extLst>
        </c:ser>
        <c:ser>
          <c:idx val="1"/>
          <c:order val="1"/>
          <c:tx>
            <c:strRef>
              <c:f>Sheet2!$E$58</c:f>
              <c:strCache>
                <c:ptCount val="1"/>
                <c:pt idx="0">
                  <c:v>Între 6 luni și 1 an</c:v>
                </c:pt>
              </c:strCache>
            </c:strRef>
          </c:tx>
          <c:spPr>
            <a:solidFill>
              <a:schemeClr val="accent6">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Sheet2!$F$56:$H$56</c:f>
              <c:strCache>
                <c:ptCount val="3"/>
                <c:pt idx="0">
                  <c:v>Eșantion non-romi</c:v>
                </c:pt>
                <c:pt idx="1">
                  <c:v>Autoidentificare ca romi</c:v>
                </c:pt>
                <c:pt idx="2">
                  <c:v>Autoidentificare ca „țigani”</c:v>
                </c:pt>
              </c:strCache>
            </c:strRef>
          </c:cat>
          <c:val>
            <c:numRef>
              <c:f>Sheet2!$F$58:$H$58</c:f>
              <c:numCache>
                <c:formatCode>0%</c:formatCode>
                <c:ptCount val="3"/>
                <c:pt idx="0">
                  <c:v>7.0000000000000007E-2</c:v>
                </c:pt>
                <c:pt idx="1">
                  <c:v>0.15</c:v>
                </c:pt>
                <c:pt idx="2">
                  <c:v>0.17</c:v>
                </c:pt>
              </c:numCache>
            </c:numRef>
          </c:val>
          <c:extLst>
            <c:ext xmlns:c16="http://schemas.microsoft.com/office/drawing/2014/chart" uri="{C3380CC4-5D6E-409C-BE32-E72D297353CC}">
              <c16:uniqueId val="{00000001-BFD0-4193-B3F5-9E058C341CC7}"/>
            </c:ext>
          </c:extLst>
        </c:ser>
        <c:ser>
          <c:idx val="2"/>
          <c:order val="2"/>
          <c:tx>
            <c:strRef>
              <c:f>Sheet2!$E$59</c:f>
              <c:strCache>
                <c:ptCount val="1"/>
                <c:pt idx="0">
                  <c:v>Între 1 an și 2 ani</c:v>
                </c:pt>
              </c:strCache>
            </c:strRef>
          </c:tx>
          <c:spPr>
            <a:solidFill>
              <a:schemeClr val="accent6">
                <a:tint val="86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BFD0-4193-B3F5-9E058C341CC7}"/>
                </c:ext>
              </c:extLst>
            </c:dLbl>
            <c:dLbl>
              <c:idx val="2"/>
              <c:delete val="1"/>
              <c:extLst>
                <c:ext xmlns:c15="http://schemas.microsoft.com/office/drawing/2012/chart" uri="{CE6537A1-D6FC-4f65-9D91-7224C49458BB}"/>
                <c:ext xmlns:c16="http://schemas.microsoft.com/office/drawing/2014/chart" uri="{C3380CC4-5D6E-409C-BE32-E72D297353CC}">
                  <c16:uniqueId val="{00000003-BFD0-4193-B3F5-9E058C341CC7}"/>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Sheet2!$F$56:$H$56</c:f>
              <c:strCache>
                <c:ptCount val="3"/>
                <c:pt idx="0">
                  <c:v>Eșantion non-romi</c:v>
                </c:pt>
                <c:pt idx="1">
                  <c:v>Autoidentificare ca romi</c:v>
                </c:pt>
                <c:pt idx="2">
                  <c:v>Autoidentificare ca „țigani”</c:v>
                </c:pt>
              </c:strCache>
            </c:strRef>
          </c:cat>
          <c:val>
            <c:numRef>
              <c:f>Sheet2!$F$59:$H$59</c:f>
              <c:numCache>
                <c:formatCode>0%</c:formatCode>
                <c:ptCount val="3"/>
                <c:pt idx="0">
                  <c:v>0</c:v>
                </c:pt>
                <c:pt idx="1">
                  <c:v>0.09</c:v>
                </c:pt>
                <c:pt idx="2">
                  <c:v>0</c:v>
                </c:pt>
              </c:numCache>
            </c:numRef>
          </c:val>
          <c:extLst>
            <c:ext xmlns:c16="http://schemas.microsoft.com/office/drawing/2014/chart" uri="{C3380CC4-5D6E-409C-BE32-E72D297353CC}">
              <c16:uniqueId val="{00000004-BFD0-4193-B3F5-9E058C341CC7}"/>
            </c:ext>
          </c:extLst>
        </c:ser>
        <c:ser>
          <c:idx val="3"/>
          <c:order val="3"/>
          <c:tx>
            <c:strRef>
              <c:f>Sheet2!$E$60</c:f>
              <c:strCache>
                <c:ptCount val="1"/>
                <c:pt idx="0">
                  <c:v>Peste 2 ani</c:v>
                </c:pt>
              </c:strCache>
            </c:strRef>
          </c:tx>
          <c:spPr>
            <a:solidFill>
              <a:schemeClr val="accent6">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Sheet2!$F$56:$H$56</c:f>
              <c:strCache>
                <c:ptCount val="3"/>
                <c:pt idx="0">
                  <c:v>Eșantion non-romi</c:v>
                </c:pt>
                <c:pt idx="1">
                  <c:v>Autoidentificare ca romi</c:v>
                </c:pt>
                <c:pt idx="2">
                  <c:v>Autoidentificare ca „țigani”</c:v>
                </c:pt>
              </c:strCache>
            </c:strRef>
          </c:cat>
          <c:val>
            <c:numRef>
              <c:f>Sheet2!$F$60:$H$60</c:f>
              <c:numCache>
                <c:formatCode>0%</c:formatCode>
                <c:ptCount val="3"/>
                <c:pt idx="0">
                  <c:v>0.2</c:v>
                </c:pt>
                <c:pt idx="1">
                  <c:v>0.35</c:v>
                </c:pt>
                <c:pt idx="2">
                  <c:v>0.66</c:v>
                </c:pt>
              </c:numCache>
            </c:numRef>
          </c:val>
          <c:extLst>
            <c:ext xmlns:c16="http://schemas.microsoft.com/office/drawing/2014/chart" uri="{C3380CC4-5D6E-409C-BE32-E72D297353CC}">
              <c16:uniqueId val="{00000005-BFD0-4193-B3F5-9E058C341CC7}"/>
            </c:ext>
          </c:extLst>
        </c:ser>
        <c:dLbls>
          <c:dLblPos val="ctr"/>
          <c:showLegendKey val="0"/>
          <c:showVal val="1"/>
          <c:showCatName val="0"/>
          <c:showSerName val="0"/>
          <c:showPercent val="0"/>
          <c:showBubbleSize val="0"/>
        </c:dLbls>
        <c:gapWidth val="150"/>
        <c:overlap val="100"/>
        <c:axId val="505026736"/>
        <c:axId val="505026320"/>
      </c:barChart>
      <c:catAx>
        <c:axId val="50502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ro-RO"/>
          </a:p>
        </c:txPr>
        <c:crossAx val="505026320"/>
        <c:crosses val="autoZero"/>
        <c:auto val="1"/>
        <c:lblAlgn val="ctr"/>
        <c:lblOffset val="100"/>
        <c:noMultiLvlLbl val="0"/>
      </c:catAx>
      <c:valAx>
        <c:axId val="505026320"/>
        <c:scaling>
          <c:orientation val="minMax"/>
        </c:scaling>
        <c:delete val="1"/>
        <c:axPos val="l"/>
        <c:numFmt formatCode="0%" sourceLinked="1"/>
        <c:majorTickMark val="none"/>
        <c:minorTickMark val="none"/>
        <c:tickLblPos val="nextTo"/>
        <c:crossAx val="50502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9">
  <a:schemeClr val="accent6"/>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4">
  <a:schemeClr val="accent1"/>
</cs:colorStyle>
</file>

<file path=ppt/charts/colors8.xml><?xml version="1.0" encoding="utf-8"?>
<cs:colorStyle xmlns:cs="http://schemas.microsoft.com/office/drawing/2012/chartStyle" xmlns:a="http://schemas.openxmlformats.org/drawingml/2006/main" meth="withinLinear" id="19">
  <a:schemeClr val="accent6"/>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8F4F01-56C3-4E2A-B539-C7508DD521F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DF135636-B733-42A1-AD74-C5164A204430}">
      <dgm:prSet phldrT="[Text]" custT="1"/>
      <dgm:spPr/>
      <dgm:t>
        <a:bodyPr/>
        <a:lstStyle/>
        <a:p>
          <a:r>
            <a:rPr lang="en-GB" sz="2000" dirty="0" err="1"/>
            <a:t>Dimensiunea</a:t>
          </a:r>
          <a:r>
            <a:rPr lang="en-GB" sz="2000" dirty="0"/>
            <a:t> </a:t>
          </a:r>
          <a:r>
            <a:rPr lang="en-GB" sz="2000" dirty="0" err="1"/>
            <a:t>economică</a:t>
          </a:r>
          <a:endParaRPr lang="en-GB" sz="2000" dirty="0"/>
        </a:p>
      </dgm:t>
    </dgm:pt>
    <dgm:pt modelId="{B6EBF20F-C93E-445E-8FC7-71BAB235617C}" type="parTrans" cxnId="{4C23D868-FB3C-40CF-862E-0A9912570838}">
      <dgm:prSet/>
      <dgm:spPr/>
      <dgm:t>
        <a:bodyPr/>
        <a:lstStyle/>
        <a:p>
          <a:endParaRPr lang="en-GB"/>
        </a:p>
      </dgm:t>
    </dgm:pt>
    <dgm:pt modelId="{0EB436FD-72BF-433F-95C5-41DCBDE47750}" type="sibTrans" cxnId="{4C23D868-FB3C-40CF-862E-0A9912570838}">
      <dgm:prSet/>
      <dgm:spPr/>
      <dgm:t>
        <a:bodyPr/>
        <a:lstStyle/>
        <a:p>
          <a:endParaRPr lang="en-GB"/>
        </a:p>
      </dgm:t>
    </dgm:pt>
    <dgm:pt modelId="{87475D8A-F7DC-4B15-8A90-0C784196B418}">
      <dgm:prSet phldrT="[Text]" custT="1"/>
      <dgm:spPr/>
      <dgm:t>
        <a:bodyPr/>
        <a:lstStyle/>
        <a:p>
          <a:r>
            <a:rPr lang="en-GB" sz="1800" dirty="0" err="1">
              <a:solidFill>
                <a:srgbClr val="002060"/>
              </a:solidFill>
            </a:rPr>
            <a:t>Statut</a:t>
          </a:r>
          <a:r>
            <a:rPr lang="en-GB" sz="1800" dirty="0">
              <a:solidFill>
                <a:srgbClr val="002060"/>
              </a:solidFill>
            </a:rPr>
            <a:t> economic</a:t>
          </a:r>
        </a:p>
      </dgm:t>
    </dgm:pt>
    <dgm:pt modelId="{4236CDC0-4F4A-43DA-9331-74D323E16BA8}" type="parTrans" cxnId="{0DDE1532-A91A-477A-BBBE-62BA3228EC21}">
      <dgm:prSet/>
      <dgm:spPr/>
      <dgm:t>
        <a:bodyPr/>
        <a:lstStyle/>
        <a:p>
          <a:endParaRPr lang="en-GB"/>
        </a:p>
      </dgm:t>
    </dgm:pt>
    <dgm:pt modelId="{E086A647-CE77-401A-A1B6-7C0BF8C0BB9D}" type="sibTrans" cxnId="{0DDE1532-A91A-477A-BBBE-62BA3228EC21}">
      <dgm:prSet/>
      <dgm:spPr/>
      <dgm:t>
        <a:bodyPr/>
        <a:lstStyle/>
        <a:p>
          <a:endParaRPr lang="en-GB"/>
        </a:p>
      </dgm:t>
    </dgm:pt>
    <dgm:pt modelId="{0C8338E5-9AE3-469F-AFD6-6A3DACE31E94}">
      <dgm:prSet phldrT="[Text]" custT="1"/>
      <dgm:spPr/>
      <dgm:t>
        <a:bodyPr/>
        <a:lstStyle/>
        <a:p>
          <a:r>
            <a:rPr lang="en-GB" sz="1800" dirty="0" err="1">
              <a:solidFill>
                <a:srgbClr val="002060"/>
              </a:solidFill>
            </a:rPr>
            <a:t>Sursele</a:t>
          </a:r>
          <a:r>
            <a:rPr lang="en-GB" sz="1800" dirty="0">
              <a:solidFill>
                <a:srgbClr val="002060"/>
              </a:solidFill>
            </a:rPr>
            <a:t> de </a:t>
          </a:r>
          <a:r>
            <a:rPr lang="en-GB" sz="1800" dirty="0" err="1">
              <a:solidFill>
                <a:srgbClr val="002060"/>
              </a:solidFill>
            </a:rPr>
            <a:t>venit</a:t>
          </a:r>
          <a:endParaRPr lang="en-GB" sz="1800" dirty="0">
            <a:solidFill>
              <a:srgbClr val="002060"/>
            </a:solidFill>
          </a:endParaRPr>
        </a:p>
      </dgm:t>
    </dgm:pt>
    <dgm:pt modelId="{3C1653BA-0FA9-4C29-A34F-DBE7D43164E2}" type="parTrans" cxnId="{1843F90F-B667-46D1-8439-BE3729EDD916}">
      <dgm:prSet/>
      <dgm:spPr/>
      <dgm:t>
        <a:bodyPr/>
        <a:lstStyle/>
        <a:p>
          <a:endParaRPr lang="en-GB"/>
        </a:p>
      </dgm:t>
    </dgm:pt>
    <dgm:pt modelId="{2948436F-EA64-4C73-BF21-DAB553B9E37F}" type="sibTrans" cxnId="{1843F90F-B667-46D1-8439-BE3729EDD916}">
      <dgm:prSet/>
      <dgm:spPr/>
      <dgm:t>
        <a:bodyPr/>
        <a:lstStyle/>
        <a:p>
          <a:endParaRPr lang="en-GB"/>
        </a:p>
      </dgm:t>
    </dgm:pt>
    <dgm:pt modelId="{082C13A2-BA89-4826-817A-D84E687D1627}">
      <dgm:prSet phldrT="[Text]" custT="1"/>
      <dgm:spPr/>
      <dgm:t>
        <a:bodyPr/>
        <a:lstStyle/>
        <a:p>
          <a:r>
            <a:rPr lang="en-GB" sz="2000" dirty="0" err="1"/>
            <a:t>Dimensiunea</a:t>
          </a:r>
          <a:r>
            <a:rPr lang="en-GB" sz="2000" dirty="0"/>
            <a:t> </a:t>
          </a:r>
          <a:r>
            <a:rPr lang="en-GB" sz="2000" dirty="0" err="1"/>
            <a:t>locativă</a:t>
          </a:r>
          <a:endParaRPr lang="en-GB" sz="2000" dirty="0"/>
        </a:p>
      </dgm:t>
    </dgm:pt>
    <dgm:pt modelId="{CF89B6C6-99F6-4E69-A628-AF9439C5040B}" type="parTrans" cxnId="{94D92DFC-1E37-4333-9F96-161F5225CA58}">
      <dgm:prSet/>
      <dgm:spPr/>
      <dgm:t>
        <a:bodyPr/>
        <a:lstStyle/>
        <a:p>
          <a:endParaRPr lang="en-GB"/>
        </a:p>
      </dgm:t>
    </dgm:pt>
    <dgm:pt modelId="{8FB47634-6152-4440-9011-EB5CA52DE59A}" type="sibTrans" cxnId="{94D92DFC-1E37-4333-9F96-161F5225CA58}">
      <dgm:prSet/>
      <dgm:spPr/>
      <dgm:t>
        <a:bodyPr/>
        <a:lstStyle/>
        <a:p>
          <a:endParaRPr lang="en-GB"/>
        </a:p>
      </dgm:t>
    </dgm:pt>
    <dgm:pt modelId="{98A5CAF2-9AA9-49E7-B43E-6450BCDFE24A}">
      <dgm:prSet phldrT="[Text]" custT="1"/>
      <dgm:spPr/>
      <dgm:t>
        <a:bodyPr/>
        <a:lstStyle/>
        <a:p>
          <a:r>
            <a:rPr lang="en-GB" sz="1800" dirty="0" err="1">
              <a:solidFill>
                <a:srgbClr val="002060"/>
              </a:solidFill>
            </a:rPr>
            <a:t>Spațiu</a:t>
          </a:r>
          <a:r>
            <a:rPr lang="en-GB" sz="1800" dirty="0">
              <a:solidFill>
                <a:srgbClr val="002060"/>
              </a:solidFill>
            </a:rPr>
            <a:t> </a:t>
          </a:r>
          <a:r>
            <a:rPr lang="en-GB" sz="1800" dirty="0" err="1">
              <a:solidFill>
                <a:srgbClr val="002060"/>
              </a:solidFill>
            </a:rPr>
            <a:t>locativ</a:t>
          </a:r>
          <a:endParaRPr lang="en-GB" sz="1800" dirty="0">
            <a:solidFill>
              <a:srgbClr val="002060"/>
            </a:solidFill>
          </a:endParaRPr>
        </a:p>
      </dgm:t>
    </dgm:pt>
    <dgm:pt modelId="{AD26B49B-EFFA-4D34-ADE1-8EDFE79F504C}" type="parTrans" cxnId="{F57400DD-27D7-4900-AC0D-B26FBA4CB863}">
      <dgm:prSet/>
      <dgm:spPr/>
      <dgm:t>
        <a:bodyPr/>
        <a:lstStyle/>
        <a:p>
          <a:endParaRPr lang="en-GB"/>
        </a:p>
      </dgm:t>
    </dgm:pt>
    <dgm:pt modelId="{8F915342-2B7E-4450-B4CE-EA47B5DCE28E}" type="sibTrans" cxnId="{F57400DD-27D7-4900-AC0D-B26FBA4CB863}">
      <dgm:prSet/>
      <dgm:spPr/>
      <dgm:t>
        <a:bodyPr/>
        <a:lstStyle/>
        <a:p>
          <a:endParaRPr lang="en-GB"/>
        </a:p>
      </dgm:t>
    </dgm:pt>
    <dgm:pt modelId="{839F1600-CE32-4258-A6AB-4BB7EF951F3B}">
      <dgm:prSet phldrT="[Text]" custT="1"/>
      <dgm:spPr/>
      <dgm:t>
        <a:bodyPr/>
        <a:lstStyle/>
        <a:p>
          <a:r>
            <a:rPr lang="en-GB" sz="1800" dirty="0" err="1">
              <a:solidFill>
                <a:srgbClr val="002060"/>
              </a:solidFill>
            </a:rPr>
            <a:t>Utilități</a:t>
          </a:r>
          <a:r>
            <a:rPr lang="en-GB" sz="1800" dirty="0">
              <a:solidFill>
                <a:srgbClr val="002060"/>
              </a:solidFill>
            </a:rPr>
            <a:t> </a:t>
          </a:r>
          <a:r>
            <a:rPr lang="en-GB" sz="1800" dirty="0" err="1">
              <a:solidFill>
                <a:srgbClr val="002060"/>
              </a:solidFill>
            </a:rPr>
            <a:t>și</a:t>
          </a:r>
          <a:r>
            <a:rPr lang="en-GB" sz="1800" dirty="0">
              <a:solidFill>
                <a:srgbClr val="002060"/>
              </a:solidFill>
            </a:rPr>
            <a:t> </a:t>
          </a:r>
          <a:r>
            <a:rPr lang="en-GB" sz="1800" dirty="0" err="1">
              <a:solidFill>
                <a:srgbClr val="002060"/>
              </a:solidFill>
            </a:rPr>
            <a:t>dotări</a:t>
          </a:r>
          <a:endParaRPr lang="en-GB" sz="1800" dirty="0">
            <a:solidFill>
              <a:srgbClr val="002060"/>
            </a:solidFill>
          </a:endParaRPr>
        </a:p>
      </dgm:t>
    </dgm:pt>
    <dgm:pt modelId="{4A6B27E6-A2A5-4BCE-8FC8-19F1E67F626B}" type="parTrans" cxnId="{457D0B38-5C43-46FB-9C9B-B6CF13067A4A}">
      <dgm:prSet/>
      <dgm:spPr/>
      <dgm:t>
        <a:bodyPr/>
        <a:lstStyle/>
        <a:p>
          <a:endParaRPr lang="en-GB"/>
        </a:p>
      </dgm:t>
    </dgm:pt>
    <dgm:pt modelId="{B5848F32-7001-4C8E-8376-98BE9A1C507C}" type="sibTrans" cxnId="{457D0B38-5C43-46FB-9C9B-B6CF13067A4A}">
      <dgm:prSet/>
      <dgm:spPr/>
      <dgm:t>
        <a:bodyPr/>
        <a:lstStyle/>
        <a:p>
          <a:endParaRPr lang="en-GB"/>
        </a:p>
      </dgm:t>
    </dgm:pt>
    <dgm:pt modelId="{3F759AFD-24D1-4337-A811-93E59DA3DC5E}">
      <dgm:prSet custT="1"/>
      <dgm:spPr/>
      <dgm:t>
        <a:bodyPr/>
        <a:lstStyle/>
        <a:p>
          <a:r>
            <a:rPr lang="en-GB" sz="1800" dirty="0" err="1">
              <a:solidFill>
                <a:srgbClr val="002060"/>
              </a:solidFill>
            </a:rPr>
            <a:t>Precaritatea</a:t>
          </a:r>
          <a:r>
            <a:rPr lang="en-GB" sz="1800" dirty="0">
              <a:solidFill>
                <a:srgbClr val="002060"/>
              </a:solidFill>
            </a:rPr>
            <a:t> </a:t>
          </a:r>
          <a:r>
            <a:rPr lang="en-GB" sz="1800" dirty="0" err="1">
              <a:solidFill>
                <a:srgbClr val="002060"/>
              </a:solidFill>
            </a:rPr>
            <a:t>locului</a:t>
          </a:r>
          <a:r>
            <a:rPr lang="en-GB" sz="1800" dirty="0">
              <a:solidFill>
                <a:srgbClr val="002060"/>
              </a:solidFill>
            </a:rPr>
            <a:t> de </a:t>
          </a:r>
          <a:r>
            <a:rPr lang="en-GB" sz="1800" dirty="0" err="1">
              <a:solidFill>
                <a:srgbClr val="002060"/>
              </a:solidFill>
            </a:rPr>
            <a:t>muncă</a:t>
          </a:r>
          <a:endParaRPr lang="en-GB" sz="1800" dirty="0">
            <a:solidFill>
              <a:srgbClr val="002060"/>
            </a:solidFill>
          </a:endParaRPr>
        </a:p>
      </dgm:t>
    </dgm:pt>
    <dgm:pt modelId="{4F1841D8-B397-44A4-ABE2-F1F439067512}" type="parTrans" cxnId="{8EEBB54A-FD71-423E-8177-2944D7418FEE}">
      <dgm:prSet/>
      <dgm:spPr/>
      <dgm:t>
        <a:bodyPr/>
        <a:lstStyle/>
        <a:p>
          <a:endParaRPr lang="en-GB"/>
        </a:p>
      </dgm:t>
    </dgm:pt>
    <dgm:pt modelId="{64D7F7C3-9342-4904-B3F9-883623F51399}" type="sibTrans" cxnId="{8EEBB54A-FD71-423E-8177-2944D7418FEE}">
      <dgm:prSet/>
      <dgm:spPr/>
      <dgm:t>
        <a:bodyPr/>
        <a:lstStyle/>
        <a:p>
          <a:endParaRPr lang="en-GB"/>
        </a:p>
      </dgm:t>
    </dgm:pt>
    <dgm:pt modelId="{8644DDD2-D274-444A-9EEA-16634D435F85}">
      <dgm:prSet custT="1"/>
      <dgm:spPr/>
      <dgm:t>
        <a:bodyPr/>
        <a:lstStyle/>
        <a:p>
          <a:r>
            <a:rPr lang="en-GB" sz="1800" dirty="0" err="1">
              <a:solidFill>
                <a:srgbClr val="002060"/>
              </a:solidFill>
            </a:rPr>
            <a:t>Oportunități</a:t>
          </a:r>
          <a:r>
            <a:rPr lang="en-GB" sz="1800" dirty="0">
              <a:solidFill>
                <a:srgbClr val="002060"/>
              </a:solidFill>
            </a:rPr>
            <a:t> </a:t>
          </a:r>
          <a:r>
            <a:rPr lang="en-GB" sz="1800" dirty="0" err="1">
              <a:solidFill>
                <a:srgbClr val="002060"/>
              </a:solidFill>
            </a:rPr>
            <a:t>ocupaționale</a:t>
          </a:r>
          <a:endParaRPr lang="en-GB" sz="1800" dirty="0">
            <a:solidFill>
              <a:srgbClr val="002060"/>
            </a:solidFill>
          </a:endParaRPr>
        </a:p>
      </dgm:t>
    </dgm:pt>
    <dgm:pt modelId="{B2B79F97-D9D1-486B-A903-83B3FFDBEC2A}" type="parTrans" cxnId="{507909F6-F252-4474-A49B-00B4EB5B630F}">
      <dgm:prSet/>
      <dgm:spPr/>
      <dgm:t>
        <a:bodyPr/>
        <a:lstStyle/>
        <a:p>
          <a:endParaRPr lang="en-GB"/>
        </a:p>
      </dgm:t>
    </dgm:pt>
    <dgm:pt modelId="{F0864E0F-01E2-46E0-8178-984C4D61FA6C}" type="sibTrans" cxnId="{507909F6-F252-4474-A49B-00B4EB5B630F}">
      <dgm:prSet/>
      <dgm:spPr/>
      <dgm:t>
        <a:bodyPr/>
        <a:lstStyle/>
        <a:p>
          <a:endParaRPr lang="en-GB"/>
        </a:p>
      </dgm:t>
    </dgm:pt>
    <dgm:pt modelId="{96DF6197-4C55-4AD7-833D-313C35D85538}">
      <dgm:prSet custT="1"/>
      <dgm:spPr/>
      <dgm:t>
        <a:bodyPr/>
        <a:lstStyle/>
        <a:p>
          <a:r>
            <a:rPr lang="en-GB" sz="1800" dirty="0" err="1">
              <a:solidFill>
                <a:srgbClr val="002060"/>
              </a:solidFill>
            </a:rPr>
            <a:t>Riscuri</a:t>
          </a:r>
          <a:r>
            <a:rPr lang="en-GB" sz="1800" dirty="0">
              <a:solidFill>
                <a:srgbClr val="002060"/>
              </a:solidFill>
            </a:rPr>
            <a:t> </a:t>
          </a:r>
          <a:r>
            <a:rPr lang="en-GB" sz="1800" dirty="0" err="1">
              <a:solidFill>
                <a:srgbClr val="002060"/>
              </a:solidFill>
            </a:rPr>
            <a:t>ocupaționale</a:t>
          </a:r>
          <a:endParaRPr lang="en-GB" sz="1800" dirty="0">
            <a:solidFill>
              <a:srgbClr val="002060"/>
            </a:solidFill>
          </a:endParaRPr>
        </a:p>
      </dgm:t>
    </dgm:pt>
    <dgm:pt modelId="{306D2B0A-4784-4EEF-B490-8E5E37D4F57A}" type="parTrans" cxnId="{41026E74-EAC2-41CA-8BB0-4300891850F3}">
      <dgm:prSet/>
      <dgm:spPr/>
      <dgm:t>
        <a:bodyPr/>
        <a:lstStyle/>
        <a:p>
          <a:endParaRPr lang="en-GB"/>
        </a:p>
      </dgm:t>
    </dgm:pt>
    <dgm:pt modelId="{FBBE06C2-0533-4FCA-9037-1BB6E9067682}" type="sibTrans" cxnId="{41026E74-EAC2-41CA-8BB0-4300891850F3}">
      <dgm:prSet/>
      <dgm:spPr/>
      <dgm:t>
        <a:bodyPr/>
        <a:lstStyle/>
        <a:p>
          <a:endParaRPr lang="en-GB"/>
        </a:p>
      </dgm:t>
    </dgm:pt>
    <dgm:pt modelId="{941F83E4-FCE7-4850-A2E1-729DA5B59F7A}">
      <dgm:prSet custT="1"/>
      <dgm:spPr/>
      <dgm:t>
        <a:bodyPr/>
        <a:lstStyle/>
        <a:p>
          <a:r>
            <a:rPr lang="en-GB" sz="1800" dirty="0" err="1">
              <a:solidFill>
                <a:srgbClr val="002060"/>
              </a:solidFill>
            </a:rPr>
            <a:t>Componența</a:t>
          </a:r>
          <a:r>
            <a:rPr lang="en-GB" sz="1800" dirty="0">
              <a:solidFill>
                <a:srgbClr val="002060"/>
              </a:solidFill>
            </a:rPr>
            <a:t> </a:t>
          </a:r>
          <a:r>
            <a:rPr lang="en-GB" sz="1800" dirty="0" err="1">
              <a:solidFill>
                <a:srgbClr val="002060"/>
              </a:solidFill>
            </a:rPr>
            <a:t>gospodăriei</a:t>
          </a:r>
          <a:endParaRPr lang="en-GB" sz="1800" dirty="0">
            <a:solidFill>
              <a:srgbClr val="002060"/>
            </a:solidFill>
          </a:endParaRPr>
        </a:p>
      </dgm:t>
    </dgm:pt>
    <dgm:pt modelId="{612B7CDD-CC5A-4FCB-B6DF-FEA96A2CAD17}" type="parTrans" cxnId="{DC172113-0DF6-4BDE-AEA6-978A08407407}">
      <dgm:prSet/>
      <dgm:spPr/>
      <dgm:t>
        <a:bodyPr/>
        <a:lstStyle/>
        <a:p>
          <a:endParaRPr lang="en-GB"/>
        </a:p>
      </dgm:t>
    </dgm:pt>
    <dgm:pt modelId="{6222CAC8-5708-4751-B419-9017E5EBEB20}" type="sibTrans" cxnId="{DC172113-0DF6-4BDE-AEA6-978A08407407}">
      <dgm:prSet/>
      <dgm:spPr/>
      <dgm:t>
        <a:bodyPr/>
        <a:lstStyle/>
        <a:p>
          <a:endParaRPr lang="en-GB"/>
        </a:p>
      </dgm:t>
    </dgm:pt>
    <dgm:pt modelId="{F640FD6D-E791-4EC3-B5B5-92E24B992400}">
      <dgm:prSet custT="1"/>
      <dgm:spPr/>
      <dgm:t>
        <a:bodyPr/>
        <a:lstStyle/>
        <a:p>
          <a:r>
            <a:rPr lang="en-GB" sz="1800" dirty="0" err="1">
              <a:solidFill>
                <a:srgbClr val="002060"/>
              </a:solidFill>
            </a:rPr>
            <a:t>Stabilitate</a:t>
          </a:r>
          <a:endParaRPr lang="en-GB" sz="1800" dirty="0">
            <a:solidFill>
              <a:srgbClr val="002060"/>
            </a:solidFill>
          </a:endParaRPr>
        </a:p>
      </dgm:t>
    </dgm:pt>
    <dgm:pt modelId="{5B54E01B-3EC9-4697-8C9A-46FA4CD9D61D}" type="parTrans" cxnId="{CE5950FB-0A80-4868-80BF-9F06C12C1598}">
      <dgm:prSet/>
      <dgm:spPr/>
      <dgm:t>
        <a:bodyPr/>
        <a:lstStyle/>
        <a:p>
          <a:endParaRPr lang="en-GB"/>
        </a:p>
      </dgm:t>
    </dgm:pt>
    <dgm:pt modelId="{292431A3-9358-45F5-9F89-BE19A9BF4E32}" type="sibTrans" cxnId="{CE5950FB-0A80-4868-80BF-9F06C12C1598}">
      <dgm:prSet/>
      <dgm:spPr/>
      <dgm:t>
        <a:bodyPr/>
        <a:lstStyle/>
        <a:p>
          <a:endParaRPr lang="en-GB"/>
        </a:p>
      </dgm:t>
    </dgm:pt>
    <dgm:pt modelId="{241BB765-CCCF-4161-A7A5-AD467BE3C757}">
      <dgm:prSet custT="1"/>
      <dgm:spPr/>
      <dgm:t>
        <a:bodyPr/>
        <a:lstStyle/>
        <a:p>
          <a:r>
            <a:rPr lang="en-GB" sz="1800" dirty="0" err="1">
              <a:solidFill>
                <a:srgbClr val="002060"/>
              </a:solidFill>
            </a:rPr>
            <a:t>Accesibilitate</a:t>
          </a:r>
          <a:endParaRPr lang="en-GB" sz="1800" dirty="0">
            <a:solidFill>
              <a:srgbClr val="002060"/>
            </a:solidFill>
          </a:endParaRPr>
        </a:p>
      </dgm:t>
    </dgm:pt>
    <dgm:pt modelId="{6E2B9546-3832-4CC2-8E68-39330EE78ABD}" type="parTrans" cxnId="{99847DCE-B572-4B38-9037-88E5DE8B457A}">
      <dgm:prSet/>
      <dgm:spPr/>
      <dgm:t>
        <a:bodyPr/>
        <a:lstStyle/>
        <a:p>
          <a:endParaRPr lang="en-GB"/>
        </a:p>
      </dgm:t>
    </dgm:pt>
    <dgm:pt modelId="{9E475442-9047-45FB-844C-5A2C6491F213}" type="sibTrans" cxnId="{99847DCE-B572-4B38-9037-88E5DE8B457A}">
      <dgm:prSet/>
      <dgm:spPr/>
      <dgm:t>
        <a:bodyPr/>
        <a:lstStyle/>
        <a:p>
          <a:endParaRPr lang="en-GB"/>
        </a:p>
      </dgm:t>
    </dgm:pt>
    <dgm:pt modelId="{D698EC45-3ED0-4EA0-9EE6-FDC227D34466}" type="pres">
      <dgm:prSet presAssocID="{B98F4F01-56C3-4E2A-B539-C7508DD521F4}" presName="Name0" presStyleCnt="0">
        <dgm:presLayoutVars>
          <dgm:dir/>
          <dgm:animLvl val="lvl"/>
          <dgm:resizeHandles val="exact"/>
        </dgm:presLayoutVars>
      </dgm:prSet>
      <dgm:spPr/>
    </dgm:pt>
    <dgm:pt modelId="{A96E7C6B-CE49-4D68-B638-F9C7AF644CB8}" type="pres">
      <dgm:prSet presAssocID="{DF135636-B733-42A1-AD74-C5164A204430}" presName="composite" presStyleCnt="0"/>
      <dgm:spPr/>
    </dgm:pt>
    <dgm:pt modelId="{0FD5A8D9-27F1-42A9-9514-28FEA81C2DFF}" type="pres">
      <dgm:prSet presAssocID="{DF135636-B733-42A1-AD74-C5164A204430}" presName="parTx" presStyleLbl="alignNode1" presStyleIdx="0" presStyleCnt="2">
        <dgm:presLayoutVars>
          <dgm:chMax val="0"/>
          <dgm:chPref val="0"/>
          <dgm:bulletEnabled val="1"/>
        </dgm:presLayoutVars>
      </dgm:prSet>
      <dgm:spPr/>
    </dgm:pt>
    <dgm:pt modelId="{F029584C-EB1B-4C4E-9CDE-E894B0AA7B43}" type="pres">
      <dgm:prSet presAssocID="{DF135636-B733-42A1-AD74-C5164A204430}" presName="desTx" presStyleLbl="alignAccFollowNode1" presStyleIdx="0" presStyleCnt="2">
        <dgm:presLayoutVars>
          <dgm:bulletEnabled val="1"/>
        </dgm:presLayoutVars>
      </dgm:prSet>
      <dgm:spPr/>
    </dgm:pt>
    <dgm:pt modelId="{E77A7C5F-52E0-4E57-823E-65336E85DAE6}" type="pres">
      <dgm:prSet presAssocID="{0EB436FD-72BF-433F-95C5-41DCBDE47750}" presName="space" presStyleCnt="0"/>
      <dgm:spPr/>
    </dgm:pt>
    <dgm:pt modelId="{4889DDED-59C5-4F7B-9799-438D09AB9588}" type="pres">
      <dgm:prSet presAssocID="{082C13A2-BA89-4826-817A-D84E687D1627}" presName="composite" presStyleCnt="0"/>
      <dgm:spPr/>
    </dgm:pt>
    <dgm:pt modelId="{258465E9-69D5-4B04-9AAF-71D75D4F6C8F}" type="pres">
      <dgm:prSet presAssocID="{082C13A2-BA89-4826-817A-D84E687D1627}" presName="parTx" presStyleLbl="alignNode1" presStyleIdx="1" presStyleCnt="2">
        <dgm:presLayoutVars>
          <dgm:chMax val="0"/>
          <dgm:chPref val="0"/>
          <dgm:bulletEnabled val="1"/>
        </dgm:presLayoutVars>
      </dgm:prSet>
      <dgm:spPr/>
    </dgm:pt>
    <dgm:pt modelId="{DA9EE70D-80FB-41DE-AC1E-F3AA70D439B8}" type="pres">
      <dgm:prSet presAssocID="{082C13A2-BA89-4826-817A-D84E687D1627}" presName="desTx" presStyleLbl="alignAccFollowNode1" presStyleIdx="1" presStyleCnt="2">
        <dgm:presLayoutVars>
          <dgm:bulletEnabled val="1"/>
        </dgm:presLayoutVars>
      </dgm:prSet>
      <dgm:spPr/>
    </dgm:pt>
  </dgm:ptLst>
  <dgm:cxnLst>
    <dgm:cxn modelId="{1843F90F-B667-46D1-8439-BE3729EDD916}" srcId="{DF135636-B733-42A1-AD74-C5164A204430}" destId="{0C8338E5-9AE3-469F-AFD6-6A3DACE31E94}" srcOrd="1" destOrd="0" parTransId="{3C1653BA-0FA9-4C29-A34F-DBE7D43164E2}" sibTransId="{2948436F-EA64-4C73-BF21-DAB553B9E37F}"/>
    <dgm:cxn modelId="{DC172113-0DF6-4BDE-AEA6-978A08407407}" srcId="{082C13A2-BA89-4826-817A-D84E687D1627}" destId="{941F83E4-FCE7-4850-A2E1-729DA5B59F7A}" srcOrd="1" destOrd="0" parTransId="{612B7CDD-CC5A-4FCB-B6DF-FEA96A2CAD17}" sibTransId="{6222CAC8-5708-4751-B419-9017E5EBEB20}"/>
    <dgm:cxn modelId="{0DDE1532-A91A-477A-BBBE-62BA3228EC21}" srcId="{DF135636-B733-42A1-AD74-C5164A204430}" destId="{87475D8A-F7DC-4B15-8A90-0C784196B418}" srcOrd="0" destOrd="0" parTransId="{4236CDC0-4F4A-43DA-9331-74D323E16BA8}" sibTransId="{E086A647-CE77-401A-A1B6-7C0BF8C0BB9D}"/>
    <dgm:cxn modelId="{457D0B38-5C43-46FB-9C9B-B6CF13067A4A}" srcId="{082C13A2-BA89-4826-817A-D84E687D1627}" destId="{839F1600-CE32-4258-A6AB-4BB7EF951F3B}" srcOrd="4" destOrd="0" parTransId="{4A6B27E6-A2A5-4BCE-8FC8-19F1E67F626B}" sibTransId="{B5848F32-7001-4C8E-8376-98BE9A1C507C}"/>
    <dgm:cxn modelId="{E0808B3D-A390-46F6-8D98-08071CC73132}" type="presOf" srcId="{F640FD6D-E791-4EC3-B5B5-92E24B992400}" destId="{DA9EE70D-80FB-41DE-AC1E-F3AA70D439B8}" srcOrd="0" destOrd="2" presId="urn:microsoft.com/office/officeart/2005/8/layout/hList1"/>
    <dgm:cxn modelId="{7C541240-9793-4729-B6C3-328032E1698E}" type="presOf" srcId="{3F759AFD-24D1-4337-A811-93E59DA3DC5E}" destId="{F029584C-EB1B-4C4E-9CDE-E894B0AA7B43}" srcOrd="0" destOrd="2" presId="urn:microsoft.com/office/officeart/2005/8/layout/hList1"/>
    <dgm:cxn modelId="{78040D4A-7914-4FA6-AFC5-0DF86BDB0D08}" type="presOf" srcId="{B98F4F01-56C3-4E2A-B539-C7508DD521F4}" destId="{D698EC45-3ED0-4EA0-9EE6-FDC227D34466}" srcOrd="0" destOrd="0" presId="urn:microsoft.com/office/officeart/2005/8/layout/hList1"/>
    <dgm:cxn modelId="{8EEBB54A-FD71-423E-8177-2944D7418FEE}" srcId="{DF135636-B733-42A1-AD74-C5164A204430}" destId="{3F759AFD-24D1-4337-A811-93E59DA3DC5E}" srcOrd="2" destOrd="0" parTransId="{4F1841D8-B397-44A4-ABE2-F1F439067512}" sibTransId="{64D7F7C3-9342-4904-B3F9-883623F51399}"/>
    <dgm:cxn modelId="{4C23D868-FB3C-40CF-862E-0A9912570838}" srcId="{B98F4F01-56C3-4E2A-B539-C7508DD521F4}" destId="{DF135636-B733-42A1-AD74-C5164A204430}" srcOrd="0" destOrd="0" parTransId="{B6EBF20F-C93E-445E-8FC7-71BAB235617C}" sibTransId="{0EB436FD-72BF-433F-95C5-41DCBDE47750}"/>
    <dgm:cxn modelId="{41026E74-EAC2-41CA-8BB0-4300891850F3}" srcId="{DF135636-B733-42A1-AD74-C5164A204430}" destId="{96DF6197-4C55-4AD7-833D-313C35D85538}" srcOrd="4" destOrd="0" parTransId="{306D2B0A-4784-4EEF-B490-8E5E37D4F57A}" sibTransId="{FBBE06C2-0533-4FCA-9037-1BB6E9067682}"/>
    <dgm:cxn modelId="{3706EC7F-957C-40CC-96DC-58DC1BC3CB6D}" type="presOf" srcId="{082C13A2-BA89-4826-817A-D84E687D1627}" destId="{258465E9-69D5-4B04-9AAF-71D75D4F6C8F}" srcOrd="0" destOrd="0" presId="urn:microsoft.com/office/officeart/2005/8/layout/hList1"/>
    <dgm:cxn modelId="{3FEA8488-7ACE-4633-8CF9-12EEED50926B}" type="presOf" srcId="{0C8338E5-9AE3-469F-AFD6-6A3DACE31E94}" destId="{F029584C-EB1B-4C4E-9CDE-E894B0AA7B43}" srcOrd="0" destOrd="1" presId="urn:microsoft.com/office/officeart/2005/8/layout/hList1"/>
    <dgm:cxn modelId="{05F8E78F-E35A-4D21-A0EB-D273E1CFE1F1}" type="presOf" srcId="{98A5CAF2-9AA9-49E7-B43E-6450BCDFE24A}" destId="{DA9EE70D-80FB-41DE-AC1E-F3AA70D439B8}" srcOrd="0" destOrd="0" presId="urn:microsoft.com/office/officeart/2005/8/layout/hList1"/>
    <dgm:cxn modelId="{23563EB1-D878-4334-8A3D-139A24131B60}" type="presOf" srcId="{87475D8A-F7DC-4B15-8A90-0C784196B418}" destId="{F029584C-EB1B-4C4E-9CDE-E894B0AA7B43}" srcOrd="0" destOrd="0" presId="urn:microsoft.com/office/officeart/2005/8/layout/hList1"/>
    <dgm:cxn modelId="{65E2AFB4-3FE1-495D-84B0-9DE2C2FA5FBC}" type="presOf" srcId="{241BB765-CCCF-4161-A7A5-AD467BE3C757}" destId="{DA9EE70D-80FB-41DE-AC1E-F3AA70D439B8}" srcOrd="0" destOrd="3" presId="urn:microsoft.com/office/officeart/2005/8/layout/hList1"/>
    <dgm:cxn modelId="{207C96BB-41CE-4415-8FCF-BDEE354C8386}" type="presOf" srcId="{DF135636-B733-42A1-AD74-C5164A204430}" destId="{0FD5A8D9-27F1-42A9-9514-28FEA81C2DFF}" srcOrd="0" destOrd="0" presId="urn:microsoft.com/office/officeart/2005/8/layout/hList1"/>
    <dgm:cxn modelId="{99847DCE-B572-4B38-9037-88E5DE8B457A}" srcId="{082C13A2-BA89-4826-817A-D84E687D1627}" destId="{241BB765-CCCF-4161-A7A5-AD467BE3C757}" srcOrd="3" destOrd="0" parTransId="{6E2B9546-3832-4CC2-8E68-39330EE78ABD}" sibTransId="{9E475442-9047-45FB-844C-5A2C6491F213}"/>
    <dgm:cxn modelId="{BEE20DD0-8724-4CBB-BBF0-E32929A94FED}" type="presOf" srcId="{96DF6197-4C55-4AD7-833D-313C35D85538}" destId="{F029584C-EB1B-4C4E-9CDE-E894B0AA7B43}" srcOrd="0" destOrd="4" presId="urn:microsoft.com/office/officeart/2005/8/layout/hList1"/>
    <dgm:cxn modelId="{1AA1D1D2-C44A-4AF8-A95B-F97391935116}" type="presOf" srcId="{941F83E4-FCE7-4850-A2E1-729DA5B59F7A}" destId="{DA9EE70D-80FB-41DE-AC1E-F3AA70D439B8}" srcOrd="0" destOrd="1" presId="urn:microsoft.com/office/officeart/2005/8/layout/hList1"/>
    <dgm:cxn modelId="{F57400DD-27D7-4900-AC0D-B26FBA4CB863}" srcId="{082C13A2-BA89-4826-817A-D84E687D1627}" destId="{98A5CAF2-9AA9-49E7-B43E-6450BCDFE24A}" srcOrd="0" destOrd="0" parTransId="{AD26B49B-EFFA-4D34-ADE1-8EDFE79F504C}" sibTransId="{8F915342-2B7E-4450-B4CE-EA47B5DCE28E}"/>
    <dgm:cxn modelId="{E29691DF-783A-4204-8713-1A14B885DA12}" type="presOf" srcId="{8644DDD2-D274-444A-9EEA-16634D435F85}" destId="{F029584C-EB1B-4C4E-9CDE-E894B0AA7B43}" srcOrd="0" destOrd="3" presId="urn:microsoft.com/office/officeart/2005/8/layout/hList1"/>
    <dgm:cxn modelId="{4B3652EF-652E-4019-819B-89D6B48D83F5}" type="presOf" srcId="{839F1600-CE32-4258-A6AB-4BB7EF951F3B}" destId="{DA9EE70D-80FB-41DE-AC1E-F3AA70D439B8}" srcOrd="0" destOrd="4" presId="urn:microsoft.com/office/officeart/2005/8/layout/hList1"/>
    <dgm:cxn modelId="{507909F6-F252-4474-A49B-00B4EB5B630F}" srcId="{DF135636-B733-42A1-AD74-C5164A204430}" destId="{8644DDD2-D274-444A-9EEA-16634D435F85}" srcOrd="3" destOrd="0" parTransId="{B2B79F97-D9D1-486B-A903-83B3FFDBEC2A}" sibTransId="{F0864E0F-01E2-46E0-8178-984C4D61FA6C}"/>
    <dgm:cxn modelId="{CE5950FB-0A80-4868-80BF-9F06C12C1598}" srcId="{082C13A2-BA89-4826-817A-D84E687D1627}" destId="{F640FD6D-E791-4EC3-B5B5-92E24B992400}" srcOrd="2" destOrd="0" parTransId="{5B54E01B-3EC9-4697-8C9A-46FA4CD9D61D}" sibTransId="{292431A3-9358-45F5-9F89-BE19A9BF4E32}"/>
    <dgm:cxn modelId="{94D92DFC-1E37-4333-9F96-161F5225CA58}" srcId="{B98F4F01-56C3-4E2A-B539-C7508DD521F4}" destId="{082C13A2-BA89-4826-817A-D84E687D1627}" srcOrd="1" destOrd="0" parTransId="{CF89B6C6-99F6-4E69-A628-AF9439C5040B}" sibTransId="{8FB47634-6152-4440-9011-EB5CA52DE59A}"/>
    <dgm:cxn modelId="{18E29C01-A55E-48F5-89DB-D6A3F9B7C2FD}" type="presParOf" srcId="{D698EC45-3ED0-4EA0-9EE6-FDC227D34466}" destId="{A96E7C6B-CE49-4D68-B638-F9C7AF644CB8}" srcOrd="0" destOrd="0" presId="urn:microsoft.com/office/officeart/2005/8/layout/hList1"/>
    <dgm:cxn modelId="{46636DF5-E525-4DC3-ACC1-1C9A158C0EB7}" type="presParOf" srcId="{A96E7C6B-CE49-4D68-B638-F9C7AF644CB8}" destId="{0FD5A8D9-27F1-42A9-9514-28FEA81C2DFF}" srcOrd="0" destOrd="0" presId="urn:microsoft.com/office/officeart/2005/8/layout/hList1"/>
    <dgm:cxn modelId="{879B753D-A530-4B48-8727-5B538EA83B60}" type="presParOf" srcId="{A96E7C6B-CE49-4D68-B638-F9C7AF644CB8}" destId="{F029584C-EB1B-4C4E-9CDE-E894B0AA7B43}" srcOrd="1" destOrd="0" presId="urn:microsoft.com/office/officeart/2005/8/layout/hList1"/>
    <dgm:cxn modelId="{F3BAA05B-A88F-4E8D-83C1-931C776D8607}" type="presParOf" srcId="{D698EC45-3ED0-4EA0-9EE6-FDC227D34466}" destId="{E77A7C5F-52E0-4E57-823E-65336E85DAE6}" srcOrd="1" destOrd="0" presId="urn:microsoft.com/office/officeart/2005/8/layout/hList1"/>
    <dgm:cxn modelId="{22833CBD-2E2C-4F06-96F9-1810368E58D5}" type="presParOf" srcId="{D698EC45-3ED0-4EA0-9EE6-FDC227D34466}" destId="{4889DDED-59C5-4F7B-9799-438D09AB9588}" srcOrd="2" destOrd="0" presId="urn:microsoft.com/office/officeart/2005/8/layout/hList1"/>
    <dgm:cxn modelId="{3504C4AF-1EE9-45B3-A060-ABA8372AD96E}" type="presParOf" srcId="{4889DDED-59C5-4F7B-9799-438D09AB9588}" destId="{258465E9-69D5-4B04-9AAF-71D75D4F6C8F}" srcOrd="0" destOrd="0" presId="urn:microsoft.com/office/officeart/2005/8/layout/hList1"/>
    <dgm:cxn modelId="{E3D910E2-1316-4F71-9536-66B81950FF4E}" type="presParOf" srcId="{4889DDED-59C5-4F7B-9799-438D09AB9588}" destId="{DA9EE70D-80FB-41DE-AC1E-F3AA70D439B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8F4F01-56C3-4E2A-B539-C7508DD521F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DF135636-B733-42A1-AD74-C5164A204430}">
      <dgm:prSet phldrT="[Text]" custT="1"/>
      <dgm:spPr/>
      <dgm:t>
        <a:bodyPr/>
        <a:lstStyle/>
        <a:p>
          <a:r>
            <a:rPr lang="en-GB" sz="2000" dirty="0" err="1"/>
            <a:t>Dimensiunea</a:t>
          </a:r>
          <a:r>
            <a:rPr lang="en-GB" sz="2000" dirty="0"/>
            <a:t> </a:t>
          </a:r>
          <a:r>
            <a:rPr lang="en-GB" sz="2000" dirty="0" err="1"/>
            <a:t>medicală</a:t>
          </a:r>
          <a:endParaRPr lang="en-GB" sz="2000" dirty="0"/>
        </a:p>
      </dgm:t>
    </dgm:pt>
    <dgm:pt modelId="{B6EBF20F-C93E-445E-8FC7-71BAB235617C}" type="parTrans" cxnId="{4C23D868-FB3C-40CF-862E-0A9912570838}">
      <dgm:prSet/>
      <dgm:spPr/>
      <dgm:t>
        <a:bodyPr/>
        <a:lstStyle/>
        <a:p>
          <a:endParaRPr lang="en-GB"/>
        </a:p>
      </dgm:t>
    </dgm:pt>
    <dgm:pt modelId="{0EB436FD-72BF-433F-95C5-41DCBDE47750}" type="sibTrans" cxnId="{4C23D868-FB3C-40CF-862E-0A9912570838}">
      <dgm:prSet/>
      <dgm:spPr/>
      <dgm:t>
        <a:bodyPr/>
        <a:lstStyle/>
        <a:p>
          <a:endParaRPr lang="en-GB"/>
        </a:p>
      </dgm:t>
    </dgm:pt>
    <dgm:pt modelId="{87475D8A-F7DC-4B15-8A90-0C784196B418}">
      <dgm:prSet phldrT="[Text]" custT="1"/>
      <dgm:spPr/>
      <dgm:t>
        <a:bodyPr/>
        <a:lstStyle/>
        <a:p>
          <a:r>
            <a:rPr lang="en-GB" sz="1800" dirty="0" err="1">
              <a:solidFill>
                <a:srgbClr val="002060"/>
              </a:solidFill>
            </a:rPr>
            <a:t>Practici</a:t>
          </a:r>
          <a:r>
            <a:rPr lang="en-GB" sz="1800" dirty="0">
              <a:solidFill>
                <a:srgbClr val="002060"/>
              </a:solidFill>
            </a:rPr>
            <a:t> </a:t>
          </a:r>
          <a:r>
            <a:rPr lang="en-GB" sz="1800" dirty="0" err="1">
              <a:solidFill>
                <a:srgbClr val="002060"/>
              </a:solidFill>
            </a:rPr>
            <a:t>medicale</a:t>
          </a:r>
          <a:endParaRPr lang="en-GB" sz="1800" dirty="0">
            <a:solidFill>
              <a:srgbClr val="002060"/>
            </a:solidFill>
          </a:endParaRPr>
        </a:p>
      </dgm:t>
    </dgm:pt>
    <dgm:pt modelId="{4236CDC0-4F4A-43DA-9331-74D323E16BA8}" type="parTrans" cxnId="{0DDE1532-A91A-477A-BBBE-62BA3228EC21}">
      <dgm:prSet/>
      <dgm:spPr/>
      <dgm:t>
        <a:bodyPr/>
        <a:lstStyle/>
        <a:p>
          <a:endParaRPr lang="en-GB"/>
        </a:p>
      </dgm:t>
    </dgm:pt>
    <dgm:pt modelId="{E086A647-CE77-401A-A1B6-7C0BF8C0BB9D}" type="sibTrans" cxnId="{0DDE1532-A91A-477A-BBBE-62BA3228EC21}">
      <dgm:prSet/>
      <dgm:spPr/>
      <dgm:t>
        <a:bodyPr/>
        <a:lstStyle/>
        <a:p>
          <a:endParaRPr lang="en-GB"/>
        </a:p>
      </dgm:t>
    </dgm:pt>
    <dgm:pt modelId="{082C13A2-BA89-4826-817A-D84E687D1627}">
      <dgm:prSet phldrT="[Text]" custT="1"/>
      <dgm:spPr/>
      <dgm:t>
        <a:bodyPr/>
        <a:lstStyle/>
        <a:p>
          <a:r>
            <a:rPr lang="en-GB" sz="2000" dirty="0" err="1"/>
            <a:t>Dimensiunea</a:t>
          </a:r>
          <a:r>
            <a:rPr lang="en-GB" sz="2000" dirty="0"/>
            <a:t> </a:t>
          </a:r>
          <a:r>
            <a:rPr lang="en-GB" sz="2000" dirty="0" err="1"/>
            <a:t>civică</a:t>
          </a:r>
          <a:endParaRPr lang="en-GB" sz="2000" dirty="0"/>
        </a:p>
      </dgm:t>
    </dgm:pt>
    <dgm:pt modelId="{CF89B6C6-99F6-4E69-A628-AF9439C5040B}" type="parTrans" cxnId="{94D92DFC-1E37-4333-9F96-161F5225CA58}">
      <dgm:prSet/>
      <dgm:spPr/>
      <dgm:t>
        <a:bodyPr/>
        <a:lstStyle/>
        <a:p>
          <a:endParaRPr lang="en-GB"/>
        </a:p>
      </dgm:t>
    </dgm:pt>
    <dgm:pt modelId="{8FB47634-6152-4440-9011-EB5CA52DE59A}" type="sibTrans" cxnId="{94D92DFC-1E37-4333-9F96-161F5225CA58}">
      <dgm:prSet/>
      <dgm:spPr/>
      <dgm:t>
        <a:bodyPr/>
        <a:lstStyle/>
        <a:p>
          <a:endParaRPr lang="en-GB"/>
        </a:p>
      </dgm:t>
    </dgm:pt>
    <dgm:pt modelId="{98A5CAF2-9AA9-49E7-B43E-6450BCDFE24A}">
      <dgm:prSet phldrT="[Text]" custT="1"/>
      <dgm:spPr/>
      <dgm:t>
        <a:bodyPr/>
        <a:lstStyle/>
        <a:p>
          <a:r>
            <a:rPr lang="en-GB" sz="1800" dirty="0" err="1">
              <a:solidFill>
                <a:srgbClr val="002060"/>
              </a:solidFill>
            </a:rPr>
            <a:t>Relația</a:t>
          </a:r>
          <a:r>
            <a:rPr lang="en-GB" sz="1800" dirty="0">
              <a:solidFill>
                <a:srgbClr val="002060"/>
              </a:solidFill>
            </a:rPr>
            <a:t> cu </a:t>
          </a:r>
          <a:r>
            <a:rPr lang="en-GB" sz="1800" dirty="0" err="1">
              <a:solidFill>
                <a:srgbClr val="002060"/>
              </a:solidFill>
            </a:rPr>
            <a:t>instituțiile</a:t>
          </a:r>
          <a:r>
            <a:rPr lang="en-GB" sz="1800" dirty="0">
              <a:solidFill>
                <a:srgbClr val="002060"/>
              </a:solidFill>
            </a:rPr>
            <a:t> </a:t>
          </a:r>
          <a:r>
            <a:rPr lang="en-GB" sz="1800" dirty="0" err="1">
              <a:solidFill>
                <a:srgbClr val="002060"/>
              </a:solidFill>
            </a:rPr>
            <a:t>publice</a:t>
          </a:r>
          <a:endParaRPr lang="en-GB" sz="1800" dirty="0">
            <a:solidFill>
              <a:srgbClr val="002060"/>
            </a:solidFill>
          </a:endParaRPr>
        </a:p>
      </dgm:t>
    </dgm:pt>
    <dgm:pt modelId="{AD26B49B-EFFA-4D34-ADE1-8EDFE79F504C}" type="parTrans" cxnId="{F57400DD-27D7-4900-AC0D-B26FBA4CB863}">
      <dgm:prSet/>
      <dgm:spPr/>
      <dgm:t>
        <a:bodyPr/>
        <a:lstStyle/>
        <a:p>
          <a:endParaRPr lang="en-GB"/>
        </a:p>
      </dgm:t>
    </dgm:pt>
    <dgm:pt modelId="{8F915342-2B7E-4450-B4CE-EA47B5DCE28E}" type="sibTrans" cxnId="{F57400DD-27D7-4900-AC0D-B26FBA4CB863}">
      <dgm:prSet/>
      <dgm:spPr/>
      <dgm:t>
        <a:bodyPr/>
        <a:lstStyle/>
        <a:p>
          <a:endParaRPr lang="en-GB"/>
        </a:p>
      </dgm:t>
    </dgm:pt>
    <dgm:pt modelId="{18B923F7-815F-47B1-AE22-00732B39E606}">
      <dgm:prSet phldrT="[Text]" custT="1"/>
      <dgm:spPr/>
      <dgm:t>
        <a:bodyPr/>
        <a:lstStyle/>
        <a:p>
          <a:r>
            <a:rPr lang="en-GB" sz="1800" dirty="0" err="1">
              <a:solidFill>
                <a:srgbClr val="002060"/>
              </a:solidFill>
            </a:rPr>
            <a:t>Gradul</a:t>
          </a:r>
          <a:r>
            <a:rPr lang="en-GB" sz="1800" dirty="0">
              <a:solidFill>
                <a:srgbClr val="002060"/>
              </a:solidFill>
            </a:rPr>
            <a:t> de </a:t>
          </a:r>
          <a:r>
            <a:rPr lang="en-GB" sz="1800" dirty="0" err="1">
              <a:solidFill>
                <a:srgbClr val="002060"/>
              </a:solidFill>
            </a:rPr>
            <a:t>participare</a:t>
          </a:r>
          <a:r>
            <a:rPr lang="en-GB" sz="1800" dirty="0">
              <a:solidFill>
                <a:srgbClr val="002060"/>
              </a:solidFill>
            </a:rPr>
            <a:t> </a:t>
          </a:r>
          <a:r>
            <a:rPr lang="en-GB" sz="1800" dirty="0" err="1">
              <a:solidFill>
                <a:srgbClr val="002060"/>
              </a:solidFill>
            </a:rPr>
            <a:t>publică</a:t>
          </a:r>
          <a:endParaRPr lang="en-GB" sz="1800" dirty="0">
            <a:solidFill>
              <a:srgbClr val="002060"/>
            </a:solidFill>
          </a:endParaRPr>
        </a:p>
      </dgm:t>
    </dgm:pt>
    <dgm:pt modelId="{5F07FEDD-EA0B-4F4B-B612-F4DDC358A40C}" type="parTrans" cxnId="{8E06BF5E-9AC8-4455-B44A-798D56797C45}">
      <dgm:prSet/>
      <dgm:spPr/>
      <dgm:t>
        <a:bodyPr/>
        <a:lstStyle/>
        <a:p>
          <a:endParaRPr lang="en-GB"/>
        </a:p>
      </dgm:t>
    </dgm:pt>
    <dgm:pt modelId="{FD0F90C4-22B9-4E1A-AB58-98D367C64E59}" type="sibTrans" cxnId="{8E06BF5E-9AC8-4455-B44A-798D56797C45}">
      <dgm:prSet/>
      <dgm:spPr/>
      <dgm:t>
        <a:bodyPr/>
        <a:lstStyle/>
        <a:p>
          <a:endParaRPr lang="en-GB"/>
        </a:p>
      </dgm:t>
    </dgm:pt>
    <dgm:pt modelId="{0C8338E5-9AE3-469F-AFD6-6A3DACE31E94}">
      <dgm:prSet phldrT="[Text]" custT="1"/>
      <dgm:spPr/>
      <dgm:t>
        <a:bodyPr/>
        <a:lstStyle/>
        <a:p>
          <a:r>
            <a:rPr lang="en-GB" sz="1800" dirty="0" err="1">
              <a:solidFill>
                <a:srgbClr val="002060"/>
              </a:solidFill>
            </a:rPr>
            <a:t>Rutine</a:t>
          </a:r>
          <a:r>
            <a:rPr lang="en-GB" sz="1800" dirty="0">
              <a:solidFill>
                <a:srgbClr val="002060"/>
              </a:solidFill>
            </a:rPr>
            <a:t> de </a:t>
          </a:r>
          <a:r>
            <a:rPr lang="en-GB" sz="1800" dirty="0" err="1">
              <a:solidFill>
                <a:srgbClr val="002060"/>
              </a:solidFill>
            </a:rPr>
            <a:t>sănătate</a:t>
          </a:r>
          <a:endParaRPr lang="en-GB" sz="1800" dirty="0">
            <a:solidFill>
              <a:srgbClr val="002060"/>
            </a:solidFill>
          </a:endParaRPr>
        </a:p>
      </dgm:t>
    </dgm:pt>
    <dgm:pt modelId="{2948436F-EA64-4C73-BF21-DAB553B9E37F}" type="sibTrans" cxnId="{1843F90F-B667-46D1-8439-BE3729EDD916}">
      <dgm:prSet/>
      <dgm:spPr/>
      <dgm:t>
        <a:bodyPr/>
        <a:lstStyle/>
        <a:p>
          <a:endParaRPr lang="en-GB"/>
        </a:p>
      </dgm:t>
    </dgm:pt>
    <dgm:pt modelId="{3C1653BA-0FA9-4C29-A34F-DBE7D43164E2}" type="parTrans" cxnId="{1843F90F-B667-46D1-8439-BE3729EDD916}">
      <dgm:prSet/>
      <dgm:spPr/>
      <dgm:t>
        <a:bodyPr/>
        <a:lstStyle/>
        <a:p>
          <a:endParaRPr lang="en-GB"/>
        </a:p>
      </dgm:t>
    </dgm:pt>
    <dgm:pt modelId="{1CFBE1E2-0DDE-4B97-8949-88ABB6F2F10F}">
      <dgm:prSet phldrT="[Text]" custT="1"/>
      <dgm:spPr/>
      <dgm:t>
        <a:bodyPr/>
        <a:lstStyle/>
        <a:p>
          <a:r>
            <a:rPr lang="en-GB" sz="1800" dirty="0" err="1">
              <a:solidFill>
                <a:srgbClr val="002060"/>
              </a:solidFill>
            </a:rPr>
            <a:t>Sănătate</a:t>
          </a:r>
          <a:r>
            <a:rPr lang="en-GB" sz="1800" dirty="0">
              <a:solidFill>
                <a:srgbClr val="002060"/>
              </a:solidFill>
            </a:rPr>
            <a:t> </a:t>
          </a:r>
          <a:r>
            <a:rPr lang="en-GB" sz="1800" dirty="0" err="1">
              <a:solidFill>
                <a:srgbClr val="002060"/>
              </a:solidFill>
            </a:rPr>
            <a:t>reproductivă</a:t>
          </a:r>
          <a:endParaRPr lang="en-GB" sz="1800" dirty="0">
            <a:solidFill>
              <a:srgbClr val="002060"/>
            </a:solidFill>
          </a:endParaRPr>
        </a:p>
      </dgm:t>
    </dgm:pt>
    <dgm:pt modelId="{91155B6E-D90A-4460-9DD7-8878132254C3}" type="sibTrans" cxnId="{127AFB1F-ACEE-463F-BE26-78DCD4483AE0}">
      <dgm:prSet/>
      <dgm:spPr/>
      <dgm:t>
        <a:bodyPr/>
        <a:lstStyle/>
        <a:p>
          <a:endParaRPr lang="en-GB"/>
        </a:p>
      </dgm:t>
    </dgm:pt>
    <dgm:pt modelId="{B9DDC9B9-B538-44F2-8F8D-BA8F14054410}" type="parTrans" cxnId="{127AFB1F-ACEE-463F-BE26-78DCD4483AE0}">
      <dgm:prSet/>
      <dgm:spPr/>
      <dgm:t>
        <a:bodyPr/>
        <a:lstStyle/>
        <a:p>
          <a:endParaRPr lang="en-GB"/>
        </a:p>
      </dgm:t>
    </dgm:pt>
    <dgm:pt modelId="{761F2E95-B0C3-438C-B8FC-79E5062C86A9}">
      <dgm:prSet phldrT="[Text]" custT="1"/>
      <dgm:spPr/>
      <dgm:t>
        <a:bodyPr/>
        <a:lstStyle/>
        <a:p>
          <a:r>
            <a:rPr lang="en-GB" sz="1800" dirty="0" err="1">
              <a:solidFill>
                <a:srgbClr val="002060"/>
              </a:solidFill>
            </a:rPr>
            <a:t>Educație</a:t>
          </a:r>
          <a:r>
            <a:rPr lang="en-GB" sz="1800" dirty="0">
              <a:solidFill>
                <a:srgbClr val="002060"/>
              </a:solidFill>
            </a:rPr>
            <a:t> </a:t>
          </a:r>
          <a:r>
            <a:rPr lang="en-GB" sz="1800" dirty="0" err="1">
              <a:solidFill>
                <a:srgbClr val="002060"/>
              </a:solidFill>
            </a:rPr>
            <a:t>sanitară</a:t>
          </a:r>
          <a:endParaRPr lang="en-GB" sz="1800" dirty="0">
            <a:solidFill>
              <a:srgbClr val="002060"/>
            </a:solidFill>
          </a:endParaRPr>
        </a:p>
      </dgm:t>
    </dgm:pt>
    <dgm:pt modelId="{B2BE6F1F-116F-4619-9FC0-E0432E6C8042}" type="sibTrans" cxnId="{01DF5959-6104-417A-868F-F0CC98FBF99C}">
      <dgm:prSet/>
      <dgm:spPr/>
      <dgm:t>
        <a:bodyPr/>
        <a:lstStyle/>
        <a:p>
          <a:endParaRPr lang="en-GB"/>
        </a:p>
      </dgm:t>
    </dgm:pt>
    <dgm:pt modelId="{6913DF22-68C2-4A59-A8B1-34F6F0E344E8}" type="parTrans" cxnId="{01DF5959-6104-417A-868F-F0CC98FBF99C}">
      <dgm:prSet/>
      <dgm:spPr/>
      <dgm:t>
        <a:bodyPr/>
        <a:lstStyle/>
        <a:p>
          <a:endParaRPr lang="en-GB"/>
        </a:p>
      </dgm:t>
    </dgm:pt>
    <dgm:pt modelId="{D698EC45-3ED0-4EA0-9EE6-FDC227D34466}" type="pres">
      <dgm:prSet presAssocID="{B98F4F01-56C3-4E2A-B539-C7508DD521F4}" presName="Name0" presStyleCnt="0">
        <dgm:presLayoutVars>
          <dgm:dir/>
          <dgm:animLvl val="lvl"/>
          <dgm:resizeHandles val="exact"/>
        </dgm:presLayoutVars>
      </dgm:prSet>
      <dgm:spPr/>
    </dgm:pt>
    <dgm:pt modelId="{A96E7C6B-CE49-4D68-B638-F9C7AF644CB8}" type="pres">
      <dgm:prSet presAssocID="{DF135636-B733-42A1-AD74-C5164A204430}" presName="composite" presStyleCnt="0"/>
      <dgm:spPr/>
    </dgm:pt>
    <dgm:pt modelId="{0FD5A8D9-27F1-42A9-9514-28FEA81C2DFF}" type="pres">
      <dgm:prSet presAssocID="{DF135636-B733-42A1-AD74-C5164A204430}" presName="parTx" presStyleLbl="alignNode1" presStyleIdx="0" presStyleCnt="2">
        <dgm:presLayoutVars>
          <dgm:chMax val="0"/>
          <dgm:chPref val="0"/>
          <dgm:bulletEnabled val="1"/>
        </dgm:presLayoutVars>
      </dgm:prSet>
      <dgm:spPr/>
    </dgm:pt>
    <dgm:pt modelId="{F029584C-EB1B-4C4E-9CDE-E894B0AA7B43}" type="pres">
      <dgm:prSet presAssocID="{DF135636-B733-42A1-AD74-C5164A204430}" presName="desTx" presStyleLbl="alignAccFollowNode1" presStyleIdx="0" presStyleCnt="2">
        <dgm:presLayoutVars>
          <dgm:bulletEnabled val="1"/>
        </dgm:presLayoutVars>
      </dgm:prSet>
      <dgm:spPr/>
    </dgm:pt>
    <dgm:pt modelId="{E77A7C5F-52E0-4E57-823E-65336E85DAE6}" type="pres">
      <dgm:prSet presAssocID="{0EB436FD-72BF-433F-95C5-41DCBDE47750}" presName="space" presStyleCnt="0"/>
      <dgm:spPr/>
    </dgm:pt>
    <dgm:pt modelId="{4889DDED-59C5-4F7B-9799-438D09AB9588}" type="pres">
      <dgm:prSet presAssocID="{082C13A2-BA89-4826-817A-D84E687D1627}" presName="composite" presStyleCnt="0"/>
      <dgm:spPr/>
    </dgm:pt>
    <dgm:pt modelId="{258465E9-69D5-4B04-9AAF-71D75D4F6C8F}" type="pres">
      <dgm:prSet presAssocID="{082C13A2-BA89-4826-817A-D84E687D1627}" presName="parTx" presStyleLbl="alignNode1" presStyleIdx="1" presStyleCnt="2">
        <dgm:presLayoutVars>
          <dgm:chMax val="0"/>
          <dgm:chPref val="0"/>
          <dgm:bulletEnabled val="1"/>
        </dgm:presLayoutVars>
      </dgm:prSet>
      <dgm:spPr/>
    </dgm:pt>
    <dgm:pt modelId="{DA9EE70D-80FB-41DE-AC1E-F3AA70D439B8}" type="pres">
      <dgm:prSet presAssocID="{082C13A2-BA89-4826-817A-D84E687D1627}" presName="desTx" presStyleLbl="alignAccFollowNode1" presStyleIdx="1" presStyleCnt="2">
        <dgm:presLayoutVars>
          <dgm:bulletEnabled val="1"/>
        </dgm:presLayoutVars>
      </dgm:prSet>
      <dgm:spPr/>
    </dgm:pt>
  </dgm:ptLst>
  <dgm:cxnLst>
    <dgm:cxn modelId="{1843F90F-B667-46D1-8439-BE3729EDD916}" srcId="{DF135636-B733-42A1-AD74-C5164A204430}" destId="{0C8338E5-9AE3-469F-AFD6-6A3DACE31E94}" srcOrd="1" destOrd="0" parTransId="{3C1653BA-0FA9-4C29-A34F-DBE7D43164E2}" sibTransId="{2948436F-EA64-4C73-BF21-DAB553B9E37F}"/>
    <dgm:cxn modelId="{127AFB1F-ACEE-463F-BE26-78DCD4483AE0}" srcId="{DF135636-B733-42A1-AD74-C5164A204430}" destId="{1CFBE1E2-0DDE-4B97-8949-88ABB6F2F10F}" srcOrd="2" destOrd="0" parTransId="{B9DDC9B9-B538-44F2-8F8D-BA8F14054410}" sibTransId="{91155B6E-D90A-4460-9DD7-8878132254C3}"/>
    <dgm:cxn modelId="{0DDE1532-A91A-477A-BBBE-62BA3228EC21}" srcId="{DF135636-B733-42A1-AD74-C5164A204430}" destId="{87475D8A-F7DC-4B15-8A90-0C784196B418}" srcOrd="0" destOrd="0" parTransId="{4236CDC0-4F4A-43DA-9331-74D323E16BA8}" sibTransId="{E086A647-CE77-401A-A1B6-7C0BF8C0BB9D}"/>
    <dgm:cxn modelId="{78040D4A-7914-4FA6-AFC5-0DF86BDB0D08}" type="presOf" srcId="{B98F4F01-56C3-4E2A-B539-C7508DD521F4}" destId="{D698EC45-3ED0-4EA0-9EE6-FDC227D34466}" srcOrd="0" destOrd="0" presId="urn:microsoft.com/office/officeart/2005/8/layout/hList1"/>
    <dgm:cxn modelId="{01DF5959-6104-417A-868F-F0CC98FBF99C}" srcId="{DF135636-B733-42A1-AD74-C5164A204430}" destId="{761F2E95-B0C3-438C-B8FC-79E5062C86A9}" srcOrd="3" destOrd="0" parTransId="{6913DF22-68C2-4A59-A8B1-34F6F0E344E8}" sibTransId="{B2BE6F1F-116F-4619-9FC0-E0432E6C8042}"/>
    <dgm:cxn modelId="{8E06BF5E-9AC8-4455-B44A-798D56797C45}" srcId="{082C13A2-BA89-4826-817A-D84E687D1627}" destId="{18B923F7-815F-47B1-AE22-00732B39E606}" srcOrd="1" destOrd="0" parTransId="{5F07FEDD-EA0B-4F4B-B612-F4DDC358A40C}" sibTransId="{FD0F90C4-22B9-4E1A-AB58-98D367C64E59}"/>
    <dgm:cxn modelId="{4C23D868-FB3C-40CF-862E-0A9912570838}" srcId="{B98F4F01-56C3-4E2A-B539-C7508DD521F4}" destId="{DF135636-B733-42A1-AD74-C5164A204430}" srcOrd="0" destOrd="0" parTransId="{B6EBF20F-C93E-445E-8FC7-71BAB235617C}" sibTransId="{0EB436FD-72BF-433F-95C5-41DCBDE47750}"/>
    <dgm:cxn modelId="{1DA49572-79F8-477A-BE9C-E2AE76937957}" type="presOf" srcId="{761F2E95-B0C3-438C-B8FC-79E5062C86A9}" destId="{F029584C-EB1B-4C4E-9CDE-E894B0AA7B43}" srcOrd="0" destOrd="3" presId="urn:microsoft.com/office/officeart/2005/8/layout/hList1"/>
    <dgm:cxn modelId="{3706EC7F-957C-40CC-96DC-58DC1BC3CB6D}" type="presOf" srcId="{082C13A2-BA89-4826-817A-D84E687D1627}" destId="{258465E9-69D5-4B04-9AAF-71D75D4F6C8F}" srcOrd="0" destOrd="0" presId="urn:microsoft.com/office/officeart/2005/8/layout/hList1"/>
    <dgm:cxn modelId="{3FEA8488-7ACE-4633-8CF9-12EEED50926B}" type="presOf" srcId="{0C8338E5-9AE3-469F-AFD6-6A3DACE31E94}" destId="{F029584C-EB1B-4C4E-9CDE-E894B0AA7B43}" srcOrd="0" destOrd="1" presId="urn:microsoft.com/office/officeart/2005/8/layout/hList1"/>
    <dgm:cxn modelId="{05F8E78F-E35A-4D21-A0EB-D273E1CFE1F1}" type="presOf" srcId="{98A5CAF2-9AA9-49E7-B43E-6450BCDFE24A}" destId="{DA9EE70D-80FB-41DE-AC1E-F3AA70D439B8}" srcOrd="0" destOrd="0" presId="urn:microsoft.com/office/officeart/2005/8/layout/hList1"/>
    <dgm:cxn modelId="{23563EB1-D878-4334-8A3D-139A24131B60}" type="presOf" srcId="{87475D8A-F7DC-4B15-8A90-0C784196B418}" destId="{F029584C-EB1B-4C4E-9CDE-E894B0AA7B43}" srcOrd="0" destOrd="0" presId="urn:microsoft.com/office/officeart/2005/8/layout/hList1"/>
    <dgm:cxn modelId="{2F607DBA-60E1-4D29-BDB9-00265CDA6066}" type="presOf" srcId="{1CFBE1E2-0DDE-4B97-8949-88ABB6F2F10F}" destId="{F029584C-EB1B-4C4E-9CDE-E894B0AA7B43}" srcOrd="0" destOrd="2" presId="urn:microsoft.com/office/officeart/2005/8/layout/hList1"/>
    <dgm:cxn modelId="{207C96BB-41CE-4415-8FCF-BDEE354C8386}" type="presOf" srcId="{DF135636-B733-42A1-AD74-C5164A204430}" destId="{0FD5A8D9-27F1-42A9-9514-28FEA81C2DFF}" srcOrd="0" destOrd="0" presId="urn:microsoft.com/office/officeart/2005/8/layout/hList1"/>
    <dgm:cxn modelId="{F57400DD-27D7-4900-AC0D-B26FBA4CB863}" srcId="{082C13A2-BA89-4826-817A-D84E687D1627}" destId="{98A5CAF2-9AA9-49E7-B43E-6450BCDFE24A}" srcOrd="0" destOrd="0" parTransId="{AD26B49B-EFFA-4D34-ADE1-8EDFE79F504C}" sibTransId="{8F915342-2B7E-4450-B4CE-EA47B5DCE28E}"/>
    <dgm:cxn modelId="{EA6087F6-55F6-4971-87C9-C8DF0EE07503}" type="presOf" srcId="{18B923F7-815F-47B1-AE22-00732B39E606}" destId="{DA9EE70D-80FB-41DE-AC1E-F3AA70D439B8}" srcOrd="0" destOrd="1" presId="urn:microsoft.com/office/officeart/2005/8/layout/hList1"/>
    <dgm:cxn modelId="{94D92DFC-1E37-4333-9F96-161F5225CA58}" srcId="{B98F4F01-56C3-4E2A-B539-C7508DD521F4}" destId="{082C13A2-BA89-4826-817A-D84E687D1627}" srcOrd="1" destOrd="0" parTransId="{CF89B6C6-99F6-4E69-A628-AF9439C5040B}" sibTransId="{8FB47634-6152-4440-9011-EB5CA52DE59A}"/>
    <dgm:cxn modelId="{18E29C01-A55E-48F5-89DB-D6A3F9B7C2FD}" type="presParOf" srcId="{D698EC45-3ED0-4EA0-9EE6-FDC227D34466}" destId="{A96E7C6B-CE49-4D68-B638-F9C7AF644CB8}" srcOrd="0" destOrd="0" presId="urn:microsoft.com/office/officeart/2005/8/layout/hList1"/>
    <dgm:cxn modelId="{46636DF5-E525-4DC3-ACC1-1C9A158C0EB7}" type="presParOf" srcId="{A96E7C6B-CE49-4D68-B638-F9C7AF644CB8}" destId="{0FD5A8D9-27F1-42A9-9514-28FEA81C2DFF}" srcOrd="0" destOrd="0" presId="urn:microsoft.com/office/officeart/2005/8/layout/hList1"/>
    <dgm:cxn modelId="{879B753D-A530-4B48-8727-5B538EA83B60}" type="presParOf" srcId="{A96E7C6B-CE49-4D68-B638-F9C7AF644CB8}" destId="{F029584C-EB1B-4C4E-9CDE-E894B0AA7B43}" srcOrd="1" destOrd="0" presId="urn:microsoft.com/office/officeart/2005/8/layout/hList1"/>
    <dgm:cxn modelId="{F3BAA05B-A88F-4E8D-83C1-931C776D8607}" type="presParOf" srcId="{D698EC45-3ED0-4EA0-9EE6-FDC227D34466}" destId="{E77A7C5F-52E0-4E57-823E-65336E85DAE6}" srcOrd="1" destOrd="0" presId="urn:microsoft.com/office/officeart/2005/8/layout/hList1"/>
    <dgm:cxn modelId="{22833CBD-2E2C-4F06-96F9-1810368E58D5}" type="presParOf" srcId="{D698EC45-3ED0-4EA0-9EE6-FDC227D34466}" destId="{4889DDED-59C5-4F7B-9799-438D09AB9588}" srcOrd="2" destOrd="0" presId="urn:microsoft.com/office/officeart/2005/8/layout/hList1"/>
    <dgm:cxn modelId="{3504C4AF-1EE9-45B3-A060-ABA8372AD96E}" type="presParOf" srcId="{4889DDED-59C5-4F7B-9799-438D09AB9588}" destId="{258465E9-69D5-4B04-9AAF-71D75D4F6C8F}" srcOrd="0" destOrd="0" presId="urn:microsoft.com/office/officeart/2005/8/layout/hList1"/>
    <dgm:cxn modelId="{E3D910E2-1316-4F71-9536-66B81950FF4E}" type="presParOf" srcId="{4889DDED-59C5-4F7B-9799-438D09AB9588}" destId="{DA9EE70D-80FB-41DE-AC1E-F3AA70D439B8}"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5A8D9-27F1-42A9-9514-28FEA81C2DFF}">
      <dsp:nvSpPr>
        <dsp:cNvPr id="0" name=""/>
        <dsp:cNvSpPr/>
      </dsp:nvSpPr>
      <dsp:spPr>
        <a:xfrm>
          <a:off x="36" y="7677"/>
          <a:ext cx="3507302" cy="979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dirty="0" err="1"/>
            <a:t>Dimensiunea</a:t>
          </a:r>
          <a:r>
            <a:rPr lang="en-GB" sz="2000" kern="1200" dirty="0"/>
            <a:t> </a:t>
          </a:r>
          <a:r>
            <a:rPr lang="en-GB" sz="2000" kern="1200" dirty="0" err="1"/>
            <a:t>economică</a:t>
          </a:r>
          <a:endParaRPr lang="en-GB" sz="2000" kern="1200" dirty="0"/>
        </a:p>
      </dsp:txBody>
      <dsp:txXfrm>
        <a:off x="36" y="7677"/>
        <a:ext cx="3507302" cy="979200"/>
      </dsp:txXfrm>
    </dsp:sp>
    <dsp:sp modelId="{F029584C-EB1B-4C4E-9CDE-E894B0AA7B43}">
      <dsp:nvSpPr>
        <dsp:cNvPr id="0" name=""/>
        <dsp:cNvSpPr/>
      </dsp:nvSpPr>
      <dsp:spPr>
        <a:xfrm>
          <a:off x="36" y="986878"/>
          <a:ext cx="3507302" cy="16799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dirty="0" err="1">
              <a:solidFill>
                <a:srgbClr val="002060"/>
              </a:solidFill>
            </a:rPr>
            <a:t>Statut</a:t>
          </a:r>
          <a:r>
            <a:rPr lang="en-GB" sz="1800" kern="1200" dirty="0">
              <a:solidFill>
                <a:srgbClr val="002060"/>
              </a:solidFill>
            </a:rPr>
            <a:t> economic</a:t>
          </a:r>
        </a:p>
        <a:p>
          <a:pPr marL="171450" lvl="1" indent="-171450" algn="l" defTabSz="800100">
            <a:lnSpc>
              <a:spcPct val="90000"/>
            </a:lnSpc>
            <a:spcBef>
              <a:spcPct val="0"/>
            </a:spcBef>
            <a:spcAft>
              <a:spcPct val="15000"/>
            </a:spcAft>
            <a:buChar char="•"/>
          </a:pPr>
          <a:r>
            <a:rPr lang="en-GB" sz="1800" kern="1200" dirty="0" err="1">
              <a:solidFill>
                <a:srgbClr val="002060"/>
              </a:solidFill>
            </a:rPr>
            <a:t>Sursele</a:t>
          </a:r>
          <a:r>
            <a:rPr lang="en-GB" sz="1800" kern="1200" dirty="0">
              <a:solidFill>
                <a:srgbClr val="002060"/>
              </a:solidFill>
            </a:rPr>
            <a:t> de </a:t>
          </a:r>
          <a:r>
            <a:rPr lang="en-GB" sz="1800" kern="1200" dirty="0" err="1">
              <a:solidFill>
                <a:srgbClr val="002060"/>
              </a:solidFill>
            </a:rPr>
            <a:t>venit</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Precaritatea</a:t>
          </a:r>
          <a:r>
            <a:rPr lang="en-GB" sz="1800" kern="1200" dirty="0">
              <a:solidFill>
                <a:srgbClr val="002060"/>
              </a:solidFill>
            </a:rPr>
            <a:t> </a:t>
          </a:r>
          <a:r>
            <a:rPr lang="en-GB" sz="1800" kern="1200" dirty="0" err="1">
              <a:solidFill>
                <a:srgbClr val="002060"/>
              </a:solidFill>
            </a:rPr>
            <a:t>locului</a:t>
          </a:r>
          <a:r>
            <a:rPr lang="en-GB" sz="1800" kern="1200" dirty="0">
              <a:solidFill>
                <a:srgbClr val="002060"/>
              </a:solidFill>
            </a:rPr>
            <a:t> de </a:t>
          </a:r>
          <a:r>
            <a:rPr lang="en-GB" sz="1800" kern="1200" dirty="0" err="1">
              <a:solidFill>
                <a:srgbClr val="002060"/>
              </a:solidFill>
            </a:rPr>
            <a:t>muncă</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Oportunități</a:t>
          </a:r>
          <a:r>
            <a:rPr lang="en-GB" sz="1800" kern="1200" dirty="0">
              <a:solidFill>
                <a:srgbClr val="002060"/>
              </a:solidFill>
            </a:rPr>
            <a:t> </a:t>
          </a:r>
          <a:r>
            <a:rPr lang="en-GB" sz="1800" kern="1200" dirty="0" err="1">
              <a:solidFill>
                <a:srgbClr val="002060"/>
              </a:solidFill>
            </a:rPr>
            <a:t>ocupaționale</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Riscuri</a:t>
          </a:r>
          <a:r>
            <a:rPr lang="en-GB" sz="1800" kern="1200" dirty="0">
              <a:solidFill>
                <a:srgbClr val="002060"/>
              </a:solidFill>
            </a:rPr>
            <a:t> </a:t>
          </a:r>
          <a:r>
            <a:rPr lang="en-GB" sz="1800" kern="1200" dirty="0" err="1">
              <a:solidFill>
                <a:srgbClr val="002060"/>
              </a:solidFill>
            </a:rPr>
            <a:t>ocupaționale</a:t>
          </a:r>
          <a:endParaRPr lang="en-GB" sz="1800" kern="1200" dirty="0">
            <a:solidFill>
              <a:srgbClr val="002060"/>
            </a:solidFill>
          </a:endParaRPr>
        </a:p>
      </dsp:txBody>
      <dsp:txXfrm>
        <a:off x="36" y="986878"/>
        <a:ext cx="3507302" cy="1679940"/>
      </dsp:txXfrm>
    </dsp:sp>
    <dsp:sp modelId="{258465E9-69D5-4B04-9AAF-71D75D4F6C8F}">
      <dsp:nvSpPr>
        <dsp:cNvPr id="0" name=""/>
        <dsp:cNvSpPr/>
      </dsp:nvSpPr>
      <dsp:spPr>
        <a:xfrm>
          <a:off x="3998361" y="7677"/>
          <a:ext cx="3507302" cy="979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dirty="0" err="1"/>
            <a:t>Dimensiunea</a:t>
          </a:r>
          <a:r>
            <a:rPr lang="en-GB" sz="2000" kern="1200" dirty="0"/>
            <a:t> </a:t>
          </a:r>
          <a:r>
            <a:rPr lang="en-GB" sz="2000" kern="1200" dirty="0" err="1"/>
            <a:t>locativă</a:t>
          </a:r>
          <a:endParaRPr lang="en-GB" sz="2000" kern="1200" dirty="0"/>
        </a:p>
      </dsp:txBody>
      <dsp:txXfrm>
        <a:off x="3998361" y="7677"/>
        <a:ext cx="3507302" cy="979200"/>
      </dsp:txXfrm>
    </dsp:sp>
    <dsp:sp modelId="{DA9EE70D-80FB-41DE-AC1E-F3AA70D439B8}">
      <dsp:nvSpPr>
        <dsp:cNvPr id="0" name=""/>
        <dsp:cNvSpPr/>
      </dsp:nvSpPr>
      <dsp:spPr>
        <a:xfrm>
          <a:off x="3998361" y="986878"/>
          <a:ext cx="3507302" cy="16799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dirty="0" err="1">
              <a:solidFill>
                <a:srgbClr val="002060"/>
              </a:solidFill>
            </a:rPr>
            <a:t>Spațiu</a:t>
          </a:r>
          <a:r>
            <a:rPr lang="en-GB" sz="1800" kern="1200" dirty="0">
              <a:solidFill>
                <a:srgbClr val="002060"/>
              </a:solidFill>
            </a:rPr>
            <a:t> </a:t>
          </a:r>
          <a:r>
            <a:rPr lang="en-GB" sz="1800" kern="1200" dirty="0" err="1">
              <a:solidFill>
                <a:srgbClr val="002060"/>
              </a:solidFill>
            </a:rPr>
            <a:t>locativ</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Componența</a:t>
          </a:r>
          <a:r>
            <a:rPr lang="en-GB" sz="1800" kern="1200" dirty="0">
              <a:solidFill>
                <a:srgbClr val="002060"/>
              </a:solidFill>
            </a:rPr>
            <a:t> </a:t>
          </a:r>
          <a:r>
            <a:rPr lang="en-GB" sz="1800" kern="1200" dirty="0" err="1">
              <a:solidFill>
                <a:srgbClr val="002060"/>
              </a:solidFill>
            </a:rPr>
            <a:t>gospodăriei</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Stabilitate</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Accesibilitate</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Utilități</a:t>
          </a:r>
          <a:r>
            <a:rPr lang="en-GB" sz="1800" kern="1200" dirty="0">
              <a:solidFill>
                <a:srgbClr val="002060"/>
              </a:solidFill>
            </a:rPr>
            <a:t> </a:t>
          </a:r>
          <a:r>
            <a:rPr lang="en-GB" sz="1800" kern="1200" dirty="0" err="1">
              <a:solidFill>
                <a:srgbClr val="002060"/>
              </a:solidFill>
            </a:rPr>
            <a:t>și</a:t>
          </a:r>
          <a:r>
            <a:rPr lang="en-GB" sz="1800" kern="1200" dirty="0">
              <a:solidFill>
                <a:srgbClr val="002060"/>
              </a:solidFill>
            </a:rPr>
            <a:t> </a:t>
          </a:r>
          <a:r>
            <a:rPr lang="en-GB" sz="1800" kern="1200" dirty="0" err="1">
              <a:solidFill>
                <a:srgbClr val="002060"/>
              </a:solidFill>
            </a:rPr>
            <a:t>dotări</a:t>
          </a:r>
          <a:endParaRPr lang="en-GB" sz="1800" kern="1200" dirty="0">
            <a:solidFill>
              <a:srgbClr val="002060"/>
            </a:solidFill>
          </a:endParaRPr>
        </a:p>
      </dsp:txBody>
      <dsp:txXfrm>
        <a:off x="3998361" y="986878"/>
        <a:ext cx="3507302" cy="16799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5A8D9-27F1-42A9-9514-28FEA81C2DFF}">
      <dsp:nvSpPr>
        <dsp:cNvPr id="0" name=""/>
        <dsp:cNvSpPr/>
      </dsp:nvSpPr>
      <dsp:spPr>
        <a:xfrm>
          <a:off x="36" y="6187"/>
          <a:ext cx="3507302"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dirty="0" err="1"/>
            <a:t>Dimensiunea</a:t>
          </a:r>
          <a:r>
            <a:rPr lang="en-GB" sz="2000" kern="1200" dirty="0"/>
            <a:t> </a:t>
          </a:r>
          <a:r>
            <a:rPr lang="en-GB" sz="2000" kern="1200" dirty="0" err="1"/>
            <a:t>medicală</a:t>
          </a:r>
          <a:endParaRPr lang="en-GB" sz="2000" kern="1200" dirty="0"/>
        </a:p>
      </dsp:txBody>
      <dsp:txXfrm>
        <a:off x="36" y="6187"/>
        <a:ext cx="3507302" cy="633600"/>
      </dsp:txXfrm>
    </dsp:sp>
    <dsp:sp modelId="{F029584C-EB1B-4C4E-9CDE-E894B0AA7B43}">
      <dsp:nvSpPr>
        <dsp:cNvPr id="0" name=""/>
        <dsp:cNvSpPr/>
      </dsp:nvSpPr>
      <dsp:spPr>
        <a:xfrm>
          <a:off x="36" y="639787"/>
          <a:ext cx="3507302" cy="138896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dirty="0" err="1">
              <a:solidFill>
                <a:srgbClr val="002060"/>
              </a:solidFill>
            </a:rPr>
            <a:t>Practici</a:t>
          </a:r>
          <a:r>
            <a:rPr lang="en-GB" sz="1800" kern="1200" dirty="0">
              <a:solidFill>
                <a:srgbClr val="002060"/>
              </a:solidFill>
            </a:rPr>
            <a:t> </a:t>
          </a:r>
          <a:r>
            <a:rPr lang="en-GB" sz="1800" kern="1200" dirty="0" err="1">
              <a:solidFill>
                <a:srgbClr val="002060"/>
              </a:solidFill>
            </a:rPr>
            <a:t>medicale</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Rutine</a:t>
          </a:r>
          <a:r>
            <a:rPr lang="en-GB" sz="1800" kern="1200" dirty="0">
              <a:solidFill>
                <a:srgbClr val="002060"/>
              </a:solidFill>
            </a:rPr>
            <a:t> de </a:t>
          </a:r>
          <a:r>
            <a:rPr lang="en-GB" sz="1800" kern="1200" dirty="0" err="1">
              <a:solidFill>
                <a:srgbClr val="002060"/>
              </a:solidFill>
            </a:rPr>
            <a:t>sănătate</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Sănătate</a:t>
          </a:r>
          <a:r>
            <a:rPr lang="en-GB" sz="1800" kern="1200" dirty="0">
              <a:solidFill>
                <a:srgbClr val="002060"/>
              </a:solidFill>
            </a:rPr>
            <a:t> </a:t>
          </a:r>
          <a:r>
            <a:rPr lang="en-GB" sz="1800" kern="1200" dirty="0" err="1">
              <a:solidFill>
                <a:srgbClr val="002060"/>
              </a:solidFill>
            </a:rPr>
            <a:t>reproductivă</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Educație</a:t>
          </a:r>
          <a:r>
            <a:rPr lang="en-GB" sz="1800" kern="1200" dirty="0">
              <a:solidFill>
                <a:srgbClr val="002060"/>
              </a:solidFill>
            </a:rPr>
            <a:t> </a:t>
          </a:r>
          <a:r>
            <a:rPr lang="en-GB" sz="1800" kern="1200" dirty="0" err="1">
              <a:solidFill>
                <a:srgbClr val="002060"/>
              </a:solidFill>
            </a:rPr>
            <a:t>sanitară</a:t>
          </a:r>
          <a:endParaRPr lang="en-GB" sz="1800" kern="1200" dirty="0">
            <a:solidFill>
              <a:srgbClr val="002060"/>
            </a:solidFill>
          </a:endParaRPr>
        </a:p>
      </dsp:txBody>
      <dsp:txXfrm>
        <a:off x="36" y="639787"/>
        <a:ext cx="3507302" cy="1388969"/>
      </dsp:txXfrm>
    </dsp:sp>
    <dsp:sp modelId="{258465E9-69D5-4B04-9AAF-71D75D4F6C8F}">
      <dsp:nvSpPr>
        <dsp:cNvPr id="0" name=""/>
        <dsp:cNvSpPr/>
      </dsp:nvSpPr>
      <dsp:spPr>
        <a:xfrm>
          <a:off x="3998361" y="6187"/>
          <a:ext cx="3507302"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dirty="0" err="1"/>
            <a:t>Dimensiunea</a:t>
          </a:r>
          <a:r>
            <a:rPr lang="en-GB" sz="2000" kern="1200" dirty="0"/>
            <a:t> </a:t>
          </a:r>
          <a:r>
            <a:rPr lang="en-GB" sz="2000" kern="1200" dirty="0" err="1"/>
            <a:t>civică</a:t>
          </a:r>
          <a:endParaRPr lang="en-GB" sz="2000" kern="1200" dirty="0"/>
        </a:p>
      </dsp:txBody>
      <dsp:txXfrm>
        <a:off x="3998361" y="6187"/>
        <a:ext cx="3507302" cy="633600"/>
      </dsp:txXfrm>
    </dsp:sp>
    <dsp:sp modelId="{DA9EE70D-80FB-41DE-AC1E-F3AA70D439B8}">
      <dsp:nvSpPr>
        <dsp:cNvPr id="0" name=""/>
        <dsp:cNvSpPr/>
      </dsp:nvSpPr>
      <dsp:spPr>
        <a:xfrm>
          <a:off x="3998361" y="639787"/>
          <a:ext cx="3507302" cy="138896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dirty="0" err="1">
              <a:solidFill>
                <a:srgbClr val="002060"/>
              </a:solidFill>
            </a:rPr>
            <a:t>Relația</a:t>
          </a:r>
          <a:r>
            <a:rPr lang="en-GB" sz="1800" kern="1200" dirty="0">
              <a:solidFill>
                <a:srgbClr val="002060"/>
              </a:solidFill>
            </a:rPr>
            <a:t> cu </a:t>
          </a:r>
          <a:r>
            <a:rPr lang="en-GB" sz="1800" kern="1200" dirty="0" err="1">
              <a:solidFill>
                <a:srgbClr val="002060"/>
              </a:solidFill>
            </a:rPr>
            <a:t>instituțiile</a:t>
          </a:r>
          <a:r>
            <a:rPr lang="en-GB" sz="1800" kern="1200" dirty="0">
              <a:solidFill>
                <a:srgbClr val="002060"/>
              </a:solidFill>
            </a:rPr>
            <a:t> </a:t>
          </a:r>
          <a:r>
            <a:rPr lang="en-GB" sz="1800" kern="1200" dirty="0" err="1">
              <a:solidFill>
                <a:srgbClr val="002060"/>
              </a:solidFill>
            </a:rPr>
            <a:t>publice</a:t>
          </a:r>
          <a:endParaRPr lang="en-GB" sz="1800" kern="1200" dirty="0">
            <a:solidFill>
              <a:srgbClr val="002060"/>
            </a:solidFill>
          </a:endParaRPr>
        </a:p>
        <a:p>
          <a:pPr marL="171450" lvl="1" indent="-171450" algn="l" defTabSz="800100">
            <a:lnSpc>
              <a:spcPct val="90000"/>
            </a:lnSpc>
            <a:spcBef>
              <a:spcPct val="0"/>
            </a:spcBef>
            <a:spcAft>
              <a:spcPct val="15000"/>
            </a:spcAft>
            <a:buChar char="•"/>
          </a:pPr>
          <a:r>
            <a:rPr lang="en-GB" sz="1800" kern="1200" dirty="0" err="1">
              <a:solidFill>
                <a:srgbClr val="002060"/>
              </a:solidFill>
            </a:rPr>
            <a:t>Gradul</a:t>
          </a:r>
          <a:r>
            <a:rPr lang="en-GB" sz="1800" kern="1200" dirty="0">
              <a:solidFill>
                <a:srgbClr val="002060"/>
              </a:solidFill>
            </a:rPr>
            <a:t> de </a:t>
          </a:r>
          <a:r>
            <a:rPr lang="en-GB" sz="1800" kern="1200" dirty="0" err="1">
              <a:solidFill>
                <a:srgbClr val="002060"/>
              </a:solidFill>
            </a:rPr>
            <a:t>participare</a:t>
          </a:r>
          <a:r>
            <a:rPr lang="en-GB" sz="1800" kern="1200" dirty="0">
              <a:solidFill>
                <a:srgbClr val="002060"/>
              </a:solidFill>
            </a:rPr>
            <a:t> </a:t>
          </a:r>
          <a:r>
            <a:rPr lang="en-GB" sz="1800" kern="1200" dirty="0" err="1">
              <a:solidFill>
                <a:srgbClr val="002060"/>
              </a:solidFill>
            </a:rPr>
            <a:t>publică</a:t>
          </a:r>
          <a:endParaRPr lang="en-GB" sz="1800" kern="1200" dirty="0">
            <a:solidFill>
              <a:srgbClr val="002060"/>
            </a:solidFill>
          </a:endParaRPr>
        </a:p>
      </dsp:txBody>
      <dsp:txXfrm>
        <a:off x="3998361" y="639787"/>
        <a:ext cx="3507302" cy="138896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80F87A-5C62-47F0-9C1C-81FED46101BD}" type="datetimeFigureOut">
              <a:rPr lang="en-US" smtClean="0"/>
              <a:t>4/8/22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50E5E-D2A7-4652-8B72-9018B137F40A}" type="slidenum">
              <a:rPr lang="en-US" smtClean="0"/>
              <a:t>‹#›</a:t>
            </a:fld>
            <a:endParaRPr lang="en-US"/>
          </a:p>
        </p:txBody>
      </p:sp>
    </p:spTree>
    <p:extLst>
      <p:ext uri="{BB962C8B-B14F-4D97-AF65-F5344CB8AC3E}">
        <p14:creationId xmlns:p14="http://schemas.microsoft.com/office/powerpoint/2010/main" val="2524213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350E5E-D2A7-4652-8B72-9018B137F40A}" type="slidenum">
              <a:rPr lang="en-US" smtClean="0"/>
              <a:t>8</a:t>
            </a:fld>
            <a:endParaRPr lang="en-US"/>
          </a:p>
        </p:txBody>
      </p:sp>
    </p:spTree>
    <p:extLst>
      <p:ext uri="{BB962C8B-B14F-4D97-AF65-F5344CB8AC3E}">
        <p14:creationId xmlns:p14="http://schemas.microsoft.com/office/powerpoint/2010/main" val="2305859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350E5E-D2A7-4652-8B72-9018B137F40A}" type="slidenum">
              <a:rPr lang="en-US" smtClean="0"/>
              <a:t>13</a:t>
            </a:fld>
            <a:endParaRPr lang="en-US"/>
          </a:p>
        </p:txBody>
      </p:sp>
    </p:spTree>
    <p:extLst>
      <p:ext uri="{BB962C8B-B14F-4D97-AF65-F5344CB8AC3E}">
        <p14:creationId xmlns:p14="http://schemas.microsoft.com/office/powerpoint/2010/main" val="147327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350E5E-D2A7-4652-8B72-9018B137F40A}" type="slidenum">
              <a:rPr lang="en-US" smtClean="0"/>
              <a:t>15</a:t>
            </a:fld>
            <a:endParaRPr lang="en-US"/>
          </a:p>
        </p:txBody>
      </p:sp>
    </p:spTree>
    <p:extLst>
      <p:ext uri="{BB962C8B-B14F-4D97-AF65-F5344CB8AC3E}">
        <p14:creationId xmlns:p14="http://schemas.microsoft.com/office/powerpoint/2010/main" val="3560753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350E5E-D2A7-4652-8B72-9018B137F40A}" type="slidenum">
              <a:rPr lang="en-US" smtClean="0"/>
              <a:t>17</a:t>
            </a:fld>
            <a:endParaRPr lang="en-US"/>
          </a:p>
        </p:txBody>
      </p:sp>
    </p:spTree>
    <p:extLst>
      <p:ext uri="{BB962C8B-B14F-4D97-AF65-F5344CB8AC3E}">
        <p14:creationId xmlns:p14="http://schemas.microsoft.com/office/powerpoint/2010/main" val="199879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350E5E-D2A7-4652-8B72-9018B137F40A}" type="slidenum">
              <a:rPr lang="en-US" smtClean="0"/>
              <a:t>18</a:t>
            </a:fld>
            <a:endParaRPr lang="en-US"/>
          </a:p>
        </p:txBody>
      </p:sp>
    </p:spTree>
    <p:extLst>
      <p:ext uri="{BB962C8B-B14F-4D97-AF65-F5344CB8AC3E}">
        <p14:creationId xmlns:p14="http://schemas.microsoft.com/office/powerpoint/2010/main" val="2064195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350E5E-D2A7-4652-8B72-9018B137F40A}" type="slidenum">
              <a:rPr lang="en-US" smtClean="0"/>
              <a:t>19</a:t>
            </a:fld>
            <a:endParaRPr lang="en-US"/>
          </a:p>
        </p:txBody>
      </p:sp>
    </p:spTree>
    <p:extLst>
      <p:ext uri="{BB962C8B-B14F-4D97-AF65-F5344CB8AC3E}">
        <p14:creationId xmlns:p14="http://schemas.microsoft.com/office/powerpoint/2010/main" val="4287655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50E5E-D2A7-4652-8B72-9018B137F40A}" type="slidenum">
              <a:rPr lang="en-US" smtClean="0"/>
              <a:t>23</a:t>
            </a:fld>
            <a:endParaRPr lang="en-US"/>
          </a:p>
        </p:txBody>
      </p:sp>
    </p:spTree>
    <p:extLst>
      <p:ext uri="{BB962C8B-B14F-4D97-AF65-F5344CB8AC3E}">
        <p14:creationId xmlns:p14="http://schemas.microsoft.com/office/powerpoint/2010/main" val="86651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9D9D6B3-9D10-48A2-8A96-4F5592B42767}" type="datetimeFigureOut">
              <a:rPr lang="en-US" smtClean="0"/>
              <a:t>4/8/22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2894357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9D6B3-9D10-48A2-8A96-4F5592B42767}" type="datetimeFigureOut">
              <a:rPr lang="en-US" smtClean="0"/>
              <a:t>4/8/22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710357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D9D6B3-9D10-48A2-8A96-4F5592B42767}" type="datetimeFigureOut">
              <a:rPr lang="en-US" smtClean="0"/>
              <a:t>4/8/22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3951909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9D9D6B3-9D10-48A2-8A96-4F5592B42767}" type="datetimeFigureOut">
              <a:rPr lang="en-US" smtClean="0"/>
              <a:t>4/8/22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1888423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D9D6B3-9D10-48A2-8A96-4F5592B42767}" type="datetimeFigureOut">
              <a:rPr lang="en-US" smtClean="0"/>
              <a:t>4/8/22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27499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9D9D6B3-9D10-48A2-8A96-4F5592B42767}" type="datetimeFigureOut">
              <a:rPr lang="en-US" smtClean="0"/>
              <a:t>4/8/22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157746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9D6B3-9D10-48A2-8A96-4F5592B42767}" type="datetimeFigureOut">
              <a:rPr lang="en-US" smtClean="0"/>
              <a:t>4/8/22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2416677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9D9D6B3-9D10-48A2-8A96-4F5592B42767}" type="datetimeFigureOut">
              <a:rPr lang="en-US" smtClean="0"/>
              <a:t>4/8/22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266909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9D9D6B3-9D10-48A2-8A96-4F5592B42767}" type="datetimeFigureOut">
              <a:rPr lang="en-US" smtClean="0"/>
              <a:t>4/8/22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140840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9D6B3-9D10-48A2-8A96-4F5592B42767}" type="datetimeFigureOut">
              <a:rPr lang="en-US" smtClean="0"/>
              <a:t>4/8/22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2773964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9D6B3-9D10-48A2-8A96-4F5592B42767}" type="datetimeFigureOut">
              <a:rPr lang="en-US" smtClean="0"/>
              <a:t>4/8/22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AB79-804D-4B08-90CB-2FACE2C70F74}" type="slidenum">
              <a:rPr lang="en-US" smtClean="0"/>
              <a:t>‹#›</a:t>
            </a:fld>
            <a:endParaRPr lang="en-US"/>
          </a:p>
        </p:txBody>
      </p:sp>
    </p:spTree>
    <p:extLst>
      <p:ext uri="{BB962C8B-B14F-4D97-AF65-F5344CB8AC3E}">
        <p14:creationId xmlns:p14="http://schemas.microsoft.com/office/powerpoint/2010/main" val="368847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9D6B3-9D10-48A2-8A96-4F5592B42767}" type="datetimeFigureOut">
              <a:rPr lang="en-US" smtClean="0"/>
              <a:t>4/8/22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7AB79-804D-4B08-90CB-2FACE2C70F74}" type="slidenum">
              <a:rPr lang="en-US" smtClean="0"/>
              <a:t>‹#›</a:t>
            </a:fld>
            <a:endParaRPr lang="en-US"/>
          </a:p>
        </p:txBody>
      </p:sp>
    </p:spTree>
    <p:extLst>
      <p:ext uri="{BB962C8B-B14F-4D97-AF65-F5344CB8AC3E}">
        <p14:creationId xmlns:p14="http://schemas.microsoft.com/office/powerpoint/2010/main" val="2512639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4.png"/><Relationship Id="rId18" Type="http://schemas.microsoft.com/office/2007/relationships/hdphoto" Target="../media/hdphoto3.wdp"/><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image" Target="../media/image16.png"/><Relationship Id="rId2" Type="http://schemas.openxmlformats.org/officeDocument/2006/relationships/image" Target="../media/image3.png"/><Relationship Id="rId16" Type="http://schemas.microsoft.com/office/2007/relationships/hdphoto" Target="../media/hdphoto2.wdp"/><Relationship Id="rId20"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image" Target="../media/image15.png"/><Relationship Id="rId10" Type="http://schemas.openxmlformats.org/officeDocument/2006/relationships/diagramQuickStyle" Target="../diagrams/quickStyle2.xml"/><Relationship Id="rId19" Type="http://schemas.openxmlformats.org/officeDocument/2006/relationships/image" Target="../media/image17.png"/><Relationship Id="rId4" Type="http://schemas.openxmlformats.org/officeDocument/2006/relationships/diagramLayout" Target="../diagrams/layout1.xml"/><Relationship Id="rId9" Type="http://schemas.openxmlformats.org/officeDocument/2006/relationships/diagramLayout" Target="../diagrams/layout2.xml"/><Relationship Id="rId1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867317-4DB9-904A-89F4-40BDFE0A71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82674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alpha val="5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6486236" cy="1094024"/>
          </a:xfrm>
          <a:ln>
            <a:noFill/>
          </a:ln>
          <a:effectLst/>
          <a:scene3d>
            <a:camera prst="orthographicFront">
              <a:rot lat="0" lon="0" rev="0"/>
            </a:camera>
            <a:lightRig rig="balanced" dir="t">
              <a:rot lat="0" lon="0" rev="8700000"/>
            </a:lightRig>
          </a:scene3d>
          <a:sp3d>
            <a:bevelT w="190500" h="38100"/>
          </a:sp3d>
        </p:spPr>
        <p:txBody>
          <a:bodyPr/>
          <a:lstStyle/>
          <a:p>
            <a:r>
              <a:rPr lang="ro-RO" dirty="0">
                <a:solidFill>
                  <a:schemeClr val="bg1"/>
                </a:solidFill>
                <a:effectLst>
                  <a:outerShdw blurRad="38100" dist="38100" dir="2700000" algn="tl">
                    <a:srgbClr val="000000">
                      <a:alpha val="43137"/>
                    </a:srgbClr>
                  </a:outerShdw>
                </a:effectLst>
              </a:rPr>
              <a:t>Context</a:t>
            </a:r>
            <a:endParaRPr lang="en-US"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59150"/>
            <a:ext cx="5505449" cy="4126990"/>
          </a:xfrm>
        </p:spPr>
        <p:txBody>
          <a:bodyPr>
            <a:noAutofit/>
          </a:bodyPr>
          <a:lstStyle/>
          <a:p>
            <a:pPr marL="0" indent="0" algn="just">
              <a:spcAft>
                <a:spcPts val="600"/>
              </a:spcAft>
              <a:buNone/>
            </a:pPr>
            <a:r>
              <a:rPr lang="ro-RO" b="1" dirty="0">
                <a:solidFill>
                  <a:schemeClr val="bg1"/>
                </a:solidFill>
                <a:effectLst>
                  <a:outerShdw blurRad="38100" dist="38100" dir="2700000" algn="tl">
                    <a:srgbClr val="000000">
                      <a:alpha val="43137"/>
                    </a:srgbClr>
                  </a:outerShdw>
                </a:effectLst>
              </a:rPr>
              <a:t>Decalajul etnic </a:t>
            </a:r>
            <a:r>
              <a:rPr lang="ro-RO" dirty="0">
                <a:solidFill>
                  <a:schemeClr val="bg1"/>
                </a:solidFill>
                <a:effectLst>
                  <a:outerShdw blurRad="38100" dist="38100" dir="2700000" algn="tl">
                    <a:srgbClr val="000000">
                      <a:alpha val="43137"/>
                    </a:srgbClr>
                  </a:outerShdw>
                </a:effectLst>
              </a:rPr>
              <a:t>se referă la diferențe semnificative în statutul unui grup etnic minoritar în raport cu un grup etnic majoritar.</a:t>
            </a:r>
            <a:endParaRPr lang="en-US" dirty="0">
              <a:solidFill>
                <a:schemeClr val="bg1"/>
              </a:solidFill>
              <a:effectLst>
                <a:outerShdw blurRad="38100" dist="38100" dir="2700000" algn="tl">
                  <a:srgbClr val="000000">
                    <a:alpha val="43137"/>
                  </a:srgbClr>
                </a:outerShdw>
              </a:effectLst>
            </a:endParaRPr>
          </a:p>
          <a:p>
            <a:pPr marL="0" indent="0">
              <a:spcAft>
                <a:spcPts val="600"/>
              </a:spcAft>
              <a:buNone/>
            </a:pPr>
            <a:endParaRPr lang="ro-RO" dirty="0">
              <a:solidFill>
                <a:schemeClr val="bg1"/>
              </a:solidFill>
              <a:effectLst>
                <a:outerShdw blurRad="38100" dist="38100" dir="2700000" algn="tl">
                  <a:srgbClr val="000000">
                    <a:alpha val="43137"/>
                  </a:srgbClr>
                </a:outerShdw>
              </a:effectLst>
            </a:endParaRPr>
          </a:p>
          <a:p>
            <a:pPr marL="0" indent="0" algn="just">
              <a:buNone/>
            </a:pPr>
            <a:r>
              <a:rPr lang="ro-RO" dirty="0">
                <a:solidFill>
                  <a:schemeClr val="bg1"/>
                </a:solidFill>
                <a:effectLst>
                  <a:outerShdw blurRad="38100" dist="38100" dir="2700000" algn="tl">
                    <a:srgbClr val="000000">
                      <a:alpha val="43137"/>
                    </a:srgbClr>
                  </a:outerShdw>
                </a:effectLst>
              </a:rPr>
              <a:t>Reprezintă o temă foarte importantă în </a:t>
            </a:r>
            <a:r>
              <a:rPr lang="ro-RO" b="1" dirty="0">
                <a:solidFill>
                  <a:schemeClr val="bg1"/>
                </a:solidFill>
                <a:effectLst>
                  <a:outerShdw blurRad="38100" dist="38100" dir="2700000" algn="tl">
                    <a:srgbClr val="000000">
                      <a:alpha val="43137"/>
                    </a:srgbClr>
                  </a:outerShdw>
                </a:effectLst>
              </a:rPr>
              <a:t>elaborarea politicilor publice </a:t>
            </a:r>
            <a:r>
              <a:rPr lang="ro-RO" dirty="0">
                <a:solidFill>
                  <a:schemeClr val="bg1"/>
                </a:solidFill>
                <a:effectLst>
                  <a:outerShdw blurRad="38100" dist="38100" dir="2700000" algn="tl">
                    <a:srgbClr val="000000">
                      <a:alpha val="43137"/>
                    </a:srgbClr>
                  </a:outerShdw>
                </a:effectLst>
              </a:rPr>
              <a:t>și în conceperea programelor de dezvoltare socială</a:t>
            </a:r>
            <a:r>
              <a:rPr lang="ro-RO" dirty="0">
                <a:solidFill>
                  <a:schemeClr val="bg1"/>
                </a:solidFill>
                <a:effectLst>
                  <a:outerShdw blurRad="38100" dist="38100" dir="2700000" algn="tl">
                    <a:srgbClr val="000000">
                      <a:alpha val="43137"/>
                    </a:srgbClr>
                  </a:outerShdw>
                </a:effectLst>
                <a:latin typeface="Bahnschrift Light" panose="020B0502040204020203" pitchFamily="34" charset="0"/>
              </a:rPr>
              <a:t>.</a:t>
            </a:r>
            <a:endParaRPr lang="en-US" sz="3600" dirty="0">
              <a:solidFill>
                <a:schemeClr val="bg1"/>
              </a:solidFill>
              <a:effectLst>
                <a:outerShdw blurRad="38100" dist="38100" dir="2700000" algn="tl">
                  <a:srgbClr val="000000">
                    <a:alpha val="43137"/>
                  </a:srgbClr>
                </a:outerShdw>
              </a:effectLst>
              <a:latin typeface="Bahnschrift Light" panose="020B0502040204020203" pitchFamily="34" charset="0"/>
            </a:endParaRPr>
          </a:p>
        </p:txBody>
      </p:sp>
      <p:sp>
        <p:nvSpPr>
          <p:cNvPr id="8" name="Rectangle 7"/>
          <p:cNvSpPr/>
          <p:nvPr/>
        </p:nvSpPr>
        <p:spPr>
          <a:xfrm rot="5400000">
            <a:off x="7381818" y="2047820"/>
            <a:ext cx="6857999" cy="27623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1990" r="45124" b="1648"/>
          <a:stretch/>
        </p:blipFill>
        <p:spPr>
          <a:xfrm>
            <a:off x="7956308" y="365126"/>
            <a:ext cx="3937894" cy="5221014"/>
          </a:xfrm>
          <a:prstGeom prst="rect">
            <a:avLst/>
          </a:prstGeom>
          <a:ln w="28575">
            <a:solidFill>
              <a:schemeClr val="bg1"/>
            </a:solidFill>
          </a:ln>
        </p:spPr>
      </p:pic>
      <p:pic>
        <p:nvPicPr>
          <p:cNvPr id="7" name="Picture 6"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2443" y="5694269"/>
            <a:ext cx="876747" cy="1055603"/>
          </a:xfrm>
          <a:prstGeom prst="rect">
            <a:avLst/>
          </a:prstGeom>
          <a:noFill/>
          <a:ln>
            <a:noFill/>
          </a:ln>
        </p:spPr>
      </p:pic>
    </p:spTree>
    <p:extLst>
      <p:ext uri="{BB962C8B-B14F-4D97-AF65-F5344CB8AC3E}">
        <p14:creationId xmlns:p14="http://schemas.microsoft.com/office/powerpoint/2010/main" val="4174780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928" y="492935"/>
            <a:ext cx="10515600" cy="4594631"/>
          </a:xfrm>
        </p:spPr>
        <p:txBody>
          <a:bodyPr>
            <a:normAutofit fontScale="77500" lnSpcReduction="20000"/>
          </a:bodyPr>
          <a:lstStyle/>
          <a:p>
            <a:pPr marL="0" indent="0" algn="ctr">
              <a:spcAft>
                <a:spcPts val="600"/>
              </a:spcAft>
              <a:buNone/>
            </a:pPr>
            <a:r>
              <a:rPr lang="ro-RO" sz="3100" b="1" dirty="0">
                <a:solidFill>
                  <a:srgbClr val="002060"/>
                </a:solidFill>
              </a:rPr>
              <a:t>Metodologie</a:t>
            </a:r>
          </a:p>
          <a:p>
            <a:pPr marL="0" indent="0" algn="just">
              <a:lnSpc>
                <a:spcPct val="160000"/>
              </a:lnSpc>
              <a:spcAft>
                <a:spcPts val="600"/>
              </a:spcAft>
              <a:buNone/>
            </a:pPr>
            <a:r>
              <a:rPr lang="ro-RO" dirty="0">
                <a:solidFill>
                  <a:srgbClr val="002060"/>
                </a:solidFill>
              </a:rPr>
              <a:t>Studiul realizează o analiză a aspectelor ce caracterizează </a:t>
            </a:r>
            <a:r>
              <a:rPr lang="ro-RO" b="1" dirty="0">
                <a:solidFill>
                  <a:srgbClr val="002060"/>
                </a:solidFill>
              </a:rPr>
              <a:t>decalajul etnic în societatea românească</a:t>
            </a:r>
            <a:r>
              <a:rPr lang="ro-RO" dirty="0">
                <a:solidFill>
                  <a:srgbClr val="002060"/>
                </a:solidFill>
              </a:rPr>
              <a:t>, cu scopul de a pune în evidență particularitățile integrării romilor în contextul unor transformări structurale generate de situația pandemică.</a:t>
            </a:r>
          </a:p>
          <a:p>
            <a:pPr marL="0" indent="0" algn="just">
              <a:lnSpc>
                <a:spcPct val="160000"/>
              </a:lnSpc>
              <a:spcAft>
                <a:spcPts val="600"/>
              </a:spcAft>
              <a:buNone/>
            </a:pPr>
            <a:r>
              <a:rPr lang="ro-RO" dirty="0">
                <a:solidFill>
                  <a:srgbClr val="002060"/>
                </a:solidFill>
              </a:rPr>
              <a:t>Analiza este fundamentată pe date din studiile </a:t>
            </a:r>
            <a:r>
              <a:rPr lang="ro-RO" i="1" dirty="0">
                <a:solidFill>
                  <a:srgbClr val="002060"/>
                </a:solidFill>
              </a:rPr>
              <a:t>Barometrul valorilor sociale europene</a:t>
            </a:r>
            <a:r>
              <a:rPr lang="ro-RO" dirty="0">
                <a:solidFill>
                  <a:srgbClr val="002060"/>
                </a:solidFill>
              </a:rPr>
              <a:t>, </a:t>
            </a:r>
            <a:r>
              <a:rPr lang="ro-RO" i="1" dirty="0">
                <a:solidFill>
                  <a:srgbClr val="002060"/>
                </a:solidFill>
              </a:rPr>
              <a:t>Percepția asupra romilor în timpul pandemiei de Covid-19</a:t>
            </a:r>
            <a:r>
              <a:rPr lang="ro-RO" dirty="0">
                <a:solidFill>
                  <a:srgbClr val="002060"/>
                </a:solidFill>
              </a:rPr>
              <a:t>, și </a:t>
            </a:r>
            <a:r>
              <a:rPr lang="ro-RO" i="1" dirty="0">
                <a:solidFill>
                  <a:srgbClr val="002060"/>
                </a:solidFill>
              </a:rPr>
              <a:t>Studiu comparativ al nevoilor comunităților de romi în contextul stabilirii priorităților strategice de intervenție pentru incluziunea socială a acestora</a:t>
            </a:r>
            <a:r>
              <a:rPr lang="ro-RO" dirty="0">
                <a:solidFill>
                  <a:srgbClr val="002060"/>
                </a:solidFill>
              </a:rPr>
              <a:t>, datele studiilor fiind culese prin anchetă sociologică bazată pe </a:t>
            </a:r>
            <a:r>
              <a:rPr lang="ro-RO" b="1" dirty="0">
                <a:solidFill>
                  <a:srgbClr val="002060"/>
                </a:solidFill>
              </a:rPr>
              <a:t>aplicarea chestionarelor </a:t>
            </a:r>
            <a:r>
              <a:rPr lang="ro-RO" dirty="0">
                <a:solidFill>
                  <a:srgbClr val="002060"/>
                </a:solidFill>
              </a:rPr>
              <a:t>în perioada februarie 2018 – iunie 2020. </a:t>
            </a:r>
            <a:endParaRPr lang="en-US" dirty="0">
              <a:solidFill>
                <a:srgbClr val="002060"/>
              </a:solidFill>
            </a:endParaRPr>
          </a:p>
        </p:txBody>
      </p:sp>
      <p:sp>
        <p:nvSpPr>
          <p:cNvPr id="7" name="Rectangle 6"/>
          <p:cNvSpPr/>
          <p:nvPr/>
        </p:nvSpPr>
        <p:spPr>
          <a:xfrm>
            <a:off x="0" y="5476673"/>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4" name="Picture 3"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3539719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6305" y="345668"/>
            <a:ext cx="10515600" cy="481181"/>
          </a:xfrm>
        </p:spPr>
        <p:txBody>
          <a:bodyPr>
            <a:normAutofit/>
          </a:bodyPr>
          <a:lstStyle/>
          <a:p>
            <a:pPr lvl="0" algn="ctr">
              <a:spcBef>
                <a:spcPts val="1000"/>
              </a:spcBef>
              <a:spcAft>
                <a:spcPts val="600"/>
              </a:spcAft>
            </a:pPr>
            <a:r>
              <a:rPr lang="ro-RO" sz="2400" b="1" dirty="0">
                <a:solidFill>
                  <a:schemeClr val="accent6">
                    <a:lumMod val="50000"/>
                  </a:schemeClr>
                </a:solidFill>
                <a:latin typeface="Calibri" panose="020F0502020204030204"/>
                <a:ea typeface="+mn-ea"/>
                <a:cs typeface="+mn-cs"/>
              </a:rPr>
              <a:t>Metodologie</a:t>
            </a:r>
          </a:p>
        </p:txBody>
      </p:sp>
      <p:sp>
        <p:nvSpPr>
          <p:cNvPr id="4" name="Rectangle 3"/>
          <p:cNvSpPr/>
          <p:nvPr/>
        </p:nvSpPr>
        <p:spPr>
          <a:xfrm>
            <a:off x="0" y="5476673"/>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graphicFrame>
        <p:nvGraphicFramePr>
          <p:cNvPr id="6" name="Table 5"/>
          <p:cNvGraphicFramePr>
            <a:graphicFrameLocks noGrp="1"/>
          </p:cNvGraphicFramePr>
          <p:nvPr>
            <p:extLst>
              <p:ext uri="{D42A27DB-BD31-4B8C-83A1-F6EECF244321}">
                <p14:modId xmlns:p14="http://schemas.microsoft.com/office/powerpoint/2010/main" val="3187030048"/>
              </p:ext>
            </p:extLst>
          </p:nvPr>
        </p:nvGraphicFramePr>
        <p:xfrm>
          <a:off x="1070042" y="989712"/>
          <a:ext cx="10068127" cy="4486960"/>
        </p:xfrm>
        <a:graphic>
          <a:graphicData uri="http://schemas.openxmlformats.org/drawingml/2006/table">
            <a:tbl>
              <a:tblPr firstRow="1" firstCol="1">
                <a:tableStyleId>{93296810-A885-4BE3-A3E7-6D5BEEA58F35}</a:tableStyleId>
              </a:tblPr>
              <a:tblGrid>
                <a:gridCol w="2354094">
                  <a:extLst>
                    <a:ext uri="{9D8B030D-6E8A-4147-A177-3AD203B41FA5}">
                      <a16:colId xmlns:a16="http://schemas.microsoft.com/office/drawing/2014/main" val="1803574326"/>
                    </a:ext>
                  </a:extLst>
                </a:gridCol>
                <a:gridCol w="2328338">
                  <a:extLst>
                    <a:ext uri="{9D8B030D-6E8A-4147-A177-3AD203B41FA5}">
                      <a16:colId xmlns:a16="http://schemas.microsoft.com/office/drawing/2014/main" val="860527973"/>
                    </a:ext>
                  </a:extLst>
                </a:gridCol>
                <a:gridCol w="1837603">
                  <a:extLst>
                    <a:ext uri="{9D8B030D-6E8A-4147-A177-3AD203B41FA5}">
                      <a16:colId xmlns:a16="http://schemas.microsoft.com/office/drawing/2014/main" val="1874862915"/>
                    </a:ext>
                  </a:extLst>
                </a:gridCol>
                <a:gridCol w="1767138">
                  <a:extLst>
                    <a:ext uri="{9D8B030D-6E8A-4147-A177-3AD203B41FA5}">
                      <a16:colId xmlns:a16="http://schemas.microsoft.com/office/drawing/2014/main" val="1700712362"/>
                    </a:ext>
                  </a:extLst>
                </a:gridCol>
                <a:gridCol w="1780954">
                  <a:extLst>
                    <a:ext uri="{9D8B030D-6E8A-4147-A177-3AD203B41FA5}">
                      <a16:colId xmlns:a16="http://schemas.microsoft.com/office/drawing/2014/main" val="823603477"/>
                    </a:ext>
                  </a:extLst>
                </a:gridCol>
              </a:tblGrid>
              <a:tr h="467721">
                <a:tc>
                  <a:txBody>
                    <a:bodyPr/>
                    <a:lstStyle/>
                    <a:p>
                      <a:pPr marL="0" marR="0" algn="ctr">
                        <a:lnSpc>
                          <a:spcPct val="107000"/>
                        </a:lnSpc>
                        <a:spcBef>
                          <a:spcPts val="500"/>
                        </a:spcBef>
                        <a:spcAft>
                          <a:spcPts val="0"/>
                        </a:spcAft>
                      </a:pPr>
                      <a:r>
                        <a:rPr lang="ro-RO" sz="1400" b="0" dirty="0">
                          <a:effectLst>
                            <a:outerShdw blurRad="38100" dist="38100" dir="2700000" algn="tl">
                              <a:srgbClr val="000000">
                                <a:alpha val="43137"/>
                              </a:srgbClr>
                            </a:outerShdw>
                          </a:effectLst>
                        </a:rPr>
                        <a:t>Denumirea studiului inițial</a:t>
                      </a:r>
                      <a:endParaRPr lang="en-US" sz="18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b="0" dirty="0">
                          <a:effectLst>
                            <a:outerShdw blurRad="38100" dist="38100" dir="2700000" algn="tl">
                              <a:srgbClr val="000000">
                                <a:alpha val="43137"/>
                              </a:srgbClr>
                            </a:outerShdw>
                          </a:effectLst>
                        </a:rPr>
                        <a:t>Metoda de cercetare</a:t>
                      </a:r>
                      <a:endParaRPr lang="en-US" sz="18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b="0" dirty="0">
                          <a:effectLst>
                            <a:outerShdw blurRad="38100" dist="38100" dir="2700000" algn="tl">
                              <a:srgbClr val="000000">
                                <a:alpha val="43137"/>
                              </a:srgbClr>
                            </a:outerShdw>
                          </a:effectLst>
                        </a:rPr>
                        <a:t>Perioada colectării datelor</a:t>
                      </a:r>
                      <a:endParaRPr lang="en-US" sz="18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b="0" dirty="0">
                          <a:effectLst>
                            <a:outerShdw blurRad="38100" dist="38100" dir="2700000" algn="tl">
                              <a:srgbClr val="000000">
                                <a:alpha val="43137"/>
                              </a:srgbClr>
                            </a:outerShdw>
                          </a:effectLst>
                        </a:rPr>
                        <a:t>Instituția beneficiară</a:t>
                      </a:r>
                      <a:endParaRPr lang="en-US" sz="18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b="0" dirty="0">
                          <a:effectLst>
                            <a:outerShdw blurRad="38100" dist="38100" dir="2700000" algn="tl">
                              <a:srgbClr val="000000">
                                <a:alpha val="43137"/>
                              </a:srgbClr>
                            </a:outerShdw>
                          </a:effectLst>
                        </a:rPr>
                        <a:t>Număr de respondenți</a:t>
                      </a:r>
                      <a:endParaRPr lang="en-US" sz="1800" b="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94315697"/>
                  </a:ext>
                </a:extLst>
              </a:tr>
              <a:tr h="1096156">
                <a:tc>
                  <a:txBody>
                    <a:bodyPr/>
                    <a:lstStyle/>
                    <a:p>
                      <a:pPr marL="0" marR="0" algn="just">
                        <a:lnSpc>
                          <a:spcPct val="107000"/>
                        </a:lnSpc>
                        <a:spcBef>
                          <a:spcPts val="500"/>
                        </a:spcBef>
                        <a:spcAft>
                          <a:spcPts val="0"/>
                        </a:spcAft>
                      </a:pPr>
                      <a:r>
                        <a:rPr lang="ro-RO" sz="1400" b="0" i="1" dirty="0">
                          <a:effectLst>
                            <a:outerShdw blurRad="38100" dist="38100" dir="2700000" algn="tl">
                              <a:srgbClr val="000000">
                                <a:alpha val="43137"/>
                              </a:srgbClr>
                            </a:outerShdw>
                          </a:effectLst>
                        </a:rPr>
                        <a:t>Barometrul valorilor sociale europene </a:t>
                      </a:r>
                      <a:endParaRPr lang="en-US" sz="18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500"/>
                        </a:spcBef>
                        <a:spcAft>
                          <a:spcPts val="0"/>
                        </a:spcAft>
                      </a:pPr>
                      <a:r>
                        <a:rPr lang="ro-RO" sz="1400" dirty="0">
                          <a:solidFill>
                            <a:schemeClr val="accent6">
                              <a:lumMod val="50000"/>
                            </a:schemeClr>
                          </a:solidFill>
                          <a:effectLst/>
                        </a:rPr>
                        <a:t>Ancheta sociologică realizată prin aplicarea chestionarelor</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dirty="0">
                          <a:solidFill>
                            <a:schemeClr val="accent6">
                              <a:lumMod val="50000"/>
                            </a:schemeClr>
                          </a:solidFill>
                          <a:effectLst/>
                        </a:rPr>
                        <a:t>Februarie- mai 2018</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500"/>
                        </a:spcBef>
                        <a:spcAft>
                          <a:spcPts val="0"/>
                        </a:spcAft>
                      </a:pPr>
                      <a:r>
                        <a:rPr lang="ro-RO" sz="1400" dirty="0">
                          <a:solidFill>
                            <a:schemeClr val="accent6">
                              <a:lumMod val="50000"/>
                            </a:schemeClr>
                          </a:solidFill>
                          <a:effectLst/>
                        </a:rPr>
                        <a:t>Academia Română, Institutul de Cercetare a Calității Vieții</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dirty="0">
                          <a:solidFill>
                            <a:schemeClr val="accent6">
                              <a:lumMod val="50000"/>
                            </a:schemeClr>
                          </a:solidFill>
                          <a:effectLst/>
                        </a:rPr>
                        <a:t>1614 respondenți</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89791046"/>
                  </a:ext>
                </a:extLst>
              </a:tr>
              <a:tr h="1096156">
                <a:tc>
                  <a:txBody>
                    <a:bodyPr/>
                    <a:lstStyle/>
                    <a:p>
                      <a:pPr marL="0" marR="0" algn="just">
                        <a:lnSpc>
                          <a:spcPct val="107000"/>
                        </a:lnSpc>
                        <a:spcBef>
                          <a:spcPts val="500"/>
                        </a:spcBef>
                        <a:spcAft>
                          <a:spcPts val="0"/>
                        </a:spcAft>
                      </a:pPr>
                      <a:r>
                        <a:rPr lang="ro-RO" sz="1400" b="0" i="1" dirty="0">
                          <a:effectLst>
                            <a:outerShdw blurRad="38100" dist="38100" dir="2700000" algn="tl">
                              <a:srgbClr val="000000">
                                <a:alpha val="43137"/>
                              </a:srgbClr>
                            </a:outerShdw>
                          </a:effectLst>
                        </a:rPr>
                        <a:t>Percepția asupra romilor în timpul pandemiei de Covid-19</a:t>
                      </a:r>
                      <a:endParaRPr lang="en-US" sz="18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500"/>
                        </a:spcBef>
                        <a:spcAft>
                          <a:spcPts val="0"/>
                        </a:spcAft>
                      </a:pPr>
                      <a:r>
                        <a:rPr lang="ro-RO" sz="1400" dirty="0">
                          <a:solidFill>
                            <a:schemeClr val="accent6">
                              <a:lumMod val="50000"/>
                            </a:schemeClr>
                          </a:solidFill>
                          <a:effectLst/>
                        </a:rPr>
                        <a:t>Ancheta sociologică realizată prin aplicarea chestionarelor</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dirty="0">
                          <a:solidFill>
                            <a:schemeClr val="accent6">
                              <a:lumMod val="50000"/>
                            </a:schemeClr>
                          </a:solidFill>
                          <a:effectLst/>
                        </a:rPr>
                        <a:t>Iunie 2020</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500"/>
                        </a:spcBef>
                        <a:spcAft>
                          <a:spcPts val="0"/>
                        </a:spcAft>
                      </a:pPr>
                      <a:r>
                        <a:rPr lang="ro-RO" sz="1400" dirty="0">
                          <a:solidFill>
                            <a:schemeClr val="accent6">
                              <a:lumMod val="50000"/>
                            </a:schemeClr>
                          </a:solidFill>
                          <a:effectLst/>
                        </a:rPr>
                        <a:t>Fundația Agenția de Dezvoltare Comunitară „Împreună”</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dirty="0">
                          <a:solidFill>
                            <a:schemeClr val="accent6">
                              <a:lumMod val="50000"/>
                            </a:schemeClr>
                          </a:solidFill>
                          <a:effectLst/>
                        </a:rPr>
                        <a:t>1006 respondenți</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3592068"/>
                  </a:ext>
                </a:extLst>
              </a:tr>
              <a:tr h="1826927">
                <a:tc>
                  <a:txBody>
                    <a:bodyPr/>
                    <a:lstStyle/>
                    <a:p>
                      <a:pPr marL="0" marR="0" algn="just">
                        <a:lnSpc>
                          <a:spcPct val="107000"/>
                        </a:lnSpc>
                        <a:spcBef>
                          <a:spcPts val="500"/>
                        </a:spcBef>
                        <a:spcAft>
                          <a:spcPts val="0"/>
                        </a:spcAft>
                      </a:pPr>
                      <a:r>
                        <a:rPr lang="ro-RO" sz="1400" b="0" i="1" dirty="0">
                          <a:effectLst>
                            <a:outerShdw blurRad="38100" dist="38100" dir="2700000" algn="tl">
                              <a:srgbClr val="000000">
                                <a:alpha val="43137"/>
                              </a:srgbClr>
                            </a:outerShdw>
                          </a:effectLst>
                        </a:rPr>
                        <a:t>Studiu comparativ al nevoilor comunităților de romi în contextul stabilirii priorităților strategice de intervenție pentru incluziunea socială a acestora</a:t>
                      </a:r>
                      <a:endParaRPr lang="en-US" sz="1800" b="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500"/>
                        </a:spcBef>
                        <a:spcAft>
                          <a:spcPts val="0"/>
                        </a:spcAft>
                      </a:pPr>
                      <a:r>
                        <a:rPr lang="ro-RO" sz="1400" dirty="0">
                          <a:solidFill>
                            <a:schemeClr val="accent6">
                              <a:lumMod val="50000"/>
                            </a:schemeClr>
                          </a:solidFill>
                          <a:effectLst/>
                        </a:rPr>
                        <a:t>Ancheta sociologică realizată prin aplicarea chestionarelor</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dirty="0">
                          <a:solidFill>
                            <a:schemeClr val="accent6">
                              <a:lumMod val="50000"/>
                            </a:schemeClr>
                          </a:solidFill>
                          <a:effectLst/>
                        </a:rPr>
                        <a:t>Noiembrie 2018</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500"/>
                        </a:spcBef>
                        <a:spcAft>
                          <a:spcPts val="0"/>
                        </a:spcAft>
                      </a:pPr>
                      <a:r>
                        <a:rPr lang="ro-RO" sz="1400" dirty="0">
                          <a:solidFill>
                            <a:schemeClr val="accent6">
                              <a:lumMod val="50000"/>
                            </a:schemeClr>
                          </a:solidFill>
                          <a:effectLst/>
                        </a:rPr>
                        <a:t>Fundația Agenția de Dezvoltare Comunitară „Împreună”</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500"/>
                        </a:spcBef>
                        <a:spcAft>
                          <a:spcPts val="0"/>
                        </a:spcAft>
                      </a:pPr>
                      <a:r>
                        <a:rPr lang="ro-RO" sz="1400" dirty="0">
                          <a:solidFill>
                            <a:schemeClr val="accent6">
                              <a:lumMod val="50000"/>
                            </a:schemeClr>
                          </a:solidFill>
                          <a:effectLst/>
                        </a:rPr>
                        <a:t>2011 respondenți</a:t>
                      </a:r>
                      <a:endParaRPr lang="en-US" sz="18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8852918"/>
                  </a:ext>
                </a:extLst>
              </a:tr>
            </a:tbl>
          </a:graphicData>
        </a:graphic>
      </p:graphicFrame>
    </p:spTree>
    <p:extLst>
      <p:ext uri="{BB962C8B-B14F-4D97-AF65-F5344CB8AC3E}">
        <p14:creationId xmlns:p14="http://schemas.microsoft.com/office/powerpoint/2010/main" val="2572269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1160039" y="726732"/>
            <a:ext cx="9836290" cy="4655500"/>
          </a:xfrm>
          <a:prstGeom prst="rect">
            <a:avLst/>
          </a:prstGeom>
          <a:solidFill>
            <a:srgbClr val="307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p:cNvSpPr txBox="1">
            <a:spLocks/>
          </p:cNvSpPr>
          <p:nvPr/>
        </p:nvSpPr>
        <p:spPr>
          <a:xfrm>
            <a:off x="2423409" y="2391700"/>
            <a:ext cx="7309546" cy="132556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o-RO" sz="4000" dirty="0">
                <a:solidFill>
                  <a:schemeClr val="bg1"/>
                </a:solidFill>
                <a:effectLst>
                  <a:outerShdw blurRad="38100" dist="38100" dir="2700000" algn="tl">
                    <a:srgbClr val="000000">
                      <a:alpha val="43137"/>
                    </a:srgbClr>
                  </a:outerShdw>
                </a:effectLst>
                <a:latin typeface="Bahnschrift Light" panose="020B0502040204020203" pitchFamily="34" charset="0"/>
              </a:rPr>
              <a:t>Manifestarea toleranței sociale față de romi</a:t>
            </a:r>
          </a:p>
        </p:txBody>
      </p:sp>
      <p:pic>
        <p:nvPicPr>
          <p:cNvPr id="6" name="Picture 5"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9809" y="5609094"/>
            <a:ext cx="876747" cy="1055603"/>
          </a:xfrm>
          <a:prstGeom prst="rect">
            <a:avLst/>
          </a:prstGeom>
          <a:noFill/>
          <a:ln>
            <a:noFill/>
          </a:ln>
        </p:spPr>
      </p:pic>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8" name="Picture 7"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412595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97668" y="817312"/>
            <a:ext cx="4659549" cy="4196730"/>
          </a:xfrm>
        </p:spPr>
        <p:txBody>
          <a:bodyPr>
            <a:noAutofit/>
          </a:bodyPr>
          <a:lstStyle/>
          <a:p>
            <a:pPr marL="0" indent="0" algn="just">
              <a:spcBef>
                <a:spcPts val="1200"/>
              </a:spcBef>
              <a:spcAft>
                <a:spcPts val="600"/>
              </a:spcAft>
              <a:buNone/>
            </a:pPr>
            <a:r>
              <a:rPr lang="ro-RO" sz="2400" dirty="0">
                <a:solidFill>
                  <a:srgbClr val="002060"/>
                </a:solidFill>
              </a:rPr>
              <a:t>Aproximativ </a:t>
            </a:r>
            <a:r>
              <a:rPr lang="ro-RO" sz="2400" b="1" dirty="0">
                <a:solidFill>
                  <a:srgbClr val="002060"/>
                </a:solidFill>
              </a:rPr>
              <a:t>jumătate dintre români menționează că nu și-ar dori ca printre vecinii lor să se numere persoane rome.</a:t>
            </a:r>
          </a:p>
          <a:p>
            <a:pPr marL="0" indent="0" algn="just">
              <a:spcBef>
                <a:spcPts val="1200"/>
              </a:spcBef>
              <a:spcAft>
                <a:spcPts val="600"/>
              </a:spcAft>
              <a:buNone/>
            </a:pPr>
            <a:r>
              <a:rPr lang="ro-RO" sz="2400" dirty="0">
                <a:solidFill>
                  <a:srgbClr val="002060"/>
                </a:solidFill>
              </a:rPr>
              <a:t>Tendința de marginalizare a romilor corelează și cu tendința de marginalizare a homosexualilor, a musulmanilor, a muncitorilor din străinătate, a evreilor, a persoanelor de altă rasă și a creștinilor. </a:t>
            </a:r>
            <a:endParaRPr lang="en-US" sz="2400" dirty="0">
              <a:solidFill>
                <a:srgbClr val="002060"/>
              </a:solidFill>
            </a:endParaRPr>
          </a:p>
          <a:p>
            <a:pPr marL="0" indent="0">
              <a:spcBef>
                <a:spcPts val="1200"/>
              </a:spcBef>
              <a:spcAft>
                <a:spcPts val="600"/>
              </a:spcAft>
              <a:buNone/>
            </a:pPr>
            <a:endParaRPr lang="en-US" sz="2000" dirty="0">
              <a:solidFill>
                <a:schemeClr val="bg2">
                  <a:lumMod val="10000"/>
                </a:schemeClr>
              </a:solidFill>
              <a:latin typeface="Bahnschrift Light" panose="020B0502040204020203" pitchFamily="34" charset="0"/>
            </a:endParaRPr>
          </a:p>
        </p:txBody>
      </p:sp>
      <p:graphicFrame>
        <p:nvGraphicFramePr>
          <p:cNvPr id="4" name="Chart 3">
            <a:extLst>
              <a:ext uri="{FF2B5EF4-FFF2-40B4-BE49-F238E27FC236}">
                <a16:creationId xmlns:a16="http://schemas.microsoft.com/office/drawing/2014/main" id="{D83EB102-B19B-4A4B-9692-22F6501C2B49}"/>
              </a:ext>
            </a:extLst>
          </p:cNvPr>
          <p:cNvGraphicFramePr/>
          <p:nvPr>
            <p:extLst>
              <p:ext uri="{D42A27DB-BD31-4B8C-83A1-F6EECF244321}">
                <p14:modId xmlns:p14="http://schemas.microsoft.com/office/powerpoint/2010/main" val="2771766764"/>
              </p:ext>
            </p:extLst>
          </p:nvPr>
        </p:nvGraphicFramePr>
        <p:xfrm>
          <a:off x="6544100" y="817312"/>
          <a:ext cx="5216640" cy="419673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558323"/>
            <a:ext cx="12192000" cy="1299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7626" y="5680359"/>
            <a:ext cx="876747" cy="1055603"/>
          </a:xfrm>
          <a:prstGeom prst="rect">
            <a:avLst/>
          </a:prstGeom>
          <a:noFill/>
          <a:ln>
            <a:noFill/>
          </a:ln>
        </p:spPr>
      </p:pic>
      <p:sp>
        <p:nvSpPr>
          <p:cNvPr id="8" name="Rectangle 7"/>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9" name="Picture 8"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2" name="TextBox 1"/>
          <p:cNvSpPr txBox="1"/>
          <p:nvPr/>
        </p:nvSpPr>
        <p:spPr>
          <a:xfrm>
            <a:off x="797668" y="6013447"/>
            <a:ext cx="4403388" cy="307777"/>
          </a:xfrm>
          <a:prstGeom prst="rect">
            <a:avLst/>
          </a:prstGeom>
          <a:noFill/>
        </p:spPr>
        <p:txBody>
          <a:bodyPr wrap="square" rtlCol="0">
            <a:spAutoFit/>
          </a:bodyPr>
          <a:lstStyle/>
          <a:p>
            <a:r>
              <a:rPr lang="ro-RO" sz="1400" dirty="0">
                <a:solidFill>
                  <a:srgbClr val="002060"/>
                </a:solidFill>
              </a:rPr>
              <a:t>Sursa datelor: </a:t>
            </a:r>
            <a:r>
              <a:rPr lang="ro-RO" sz="1400" i="1" dirty="0">
                <a:solidFill>
                  <a:srgbClr val="002060"/>
                </a:solidFill>
              </a:rPr>
              <a:t>Barometrul valorilor sociale europene</a:t>
            </a:r>
            <a:r>
              <a:rPr lang="ro-RO" sz="1400" dirty="0">
                <a:solidFill>
                  <a:srgbClr val="002060"/>
                </a:solidFill>
              </a:rPr>
              <a:t>, 2018</a:t>
            </a:r>
            <a:endParaRPr lang="en-US" sz="1400" dirty="0">
              <a:solidFill>
                <a:srgbClr val="002060"/>
              </a:solidFill>
            </a:endParaRPr>
          </a:p>
        </p:txBody>
      </p:sp>
      <p:sp>
        <p:nvSpPr>
          <p:cNvPr id="7" name="Rectangle 6"/>
          <p:cNvSpPr/>
          <p:nvPr/>
        </p:nvSpPr>
        <p:spPr>
          <a:xfrm>
            <a:off x="7170980" y="817312"/>
            <a:ext cx="3962880" cy="369332"/>
          </a:xfrm>
          <a:prstGeom prst="rect">
            <a:avLst/>
          </a:prstGeom>
        </p:spPr>
        <p:txBody>
          <a:bodyPr wrap="none">
            <a:spAutoFit/>
          </a:bodyPr>
          <a:lstStyle/>
          <a:p>
            <a:r>
              <a:rPr lang="ro-RO" dirty="0">
                <a:solidFill>
                  <a:srgbClr val="002060"/>
                </a:solidFill>
                <a:ea typeface="Times New Roman" panose="02020603050405020304" pitchFamily="18" charset="0"/>
              </a:rPr>
              <a:t>Nivelul de toleranță socială față de romi </a:t>
            </a:r>
            <a:endParaRPr lang="en-US" dirty="0">
              <a:solidFill>
                <a:srgbClr val="002060"/>
              </a:solidFill>
            </a:endParaRPr>
          </a:p>
        </p:txBody>
      </p:sp>
    </p:spTree>
    <p:extLst>
      <p:ext uri="{BB962C8B-B14F-4D97-AF65-F5344CB8AC3E}">
        <p14:creationId xmlns:p14="http://schemas.microsoft.com/office/powerpoint/2010/main" val="253928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246" y="444296"/>
            <a:ext cx="10447508" cy="3125755"/>
          </a:xfrm>
        </p:spPr>
        <p:txBody>
          <a:bodyPr>
            <a:normAutofit fontScale="62500" lnSpcReduction="20000"/>
          </a:bodyPr>
          <a:lstStyle/>
          <a:p>
            <a:pPr marL="0" indent="0" algn="just">
              <a:lnSpc>
                <a:spcPct val="170000"/>
              </a:lnSpc>
              <a:buNone/>
            </a:pPr>
            <a:r>
              <a:rPr lang="ro-RO" sz="3600" dirty="0">
                <a:solidFill>
                  <a:srgbClr val="002060"/>
                </a:solidFill>
              </a:rPr>
              <a:t>Atitudinile intolerante caracterizează atât adepții ideologiilor </a:t>
            </a:r>
            <a:r>
              <a:rPr lang="ro-RO" sz="3600" b="1" dirty="0">
                <a:solidFill>
                  <a:srgbClr val="002060"/>
                </a:solidFill>
              </a:rPr>
              <a:t>de stânga</a:t>
            </a:r>
            <a:r>
              <a:rPr lang="ro-RO" sz="3600" dirty="0">
                <a:solidFill>
                  <a:srgbClr val="002060"/>
                </a:solidFill>
              </a:rPr>
              <a:t>, cât și promotorii ideologiilor </a:t>
            </a:r>
            <a:r>
              <a:rPr lang="ro-RO" sz="3600" b="1" dirty="0">
                <a:solidFill>
                  <a:srgbClr val="002060"/>
                </a:solidFill>
              </a:rPr>
              <a:t>de dreapta</a:t>
            </a:r>
            <a:r>
              <a:rPr lang="ro-RO" sz="3600" dirty="0">
                <a:solidFill>
                  <a:srgbClr val="002060"/>
                </a:solidFill>
              </a:rPr>
              <a:t>.</a:t>
            </a:r>
            <a:endParaRPr lang="en-US" sz="3600" dirty="0">
              <a:solidFill>
                <a:srgbClr val="002060"/>
              </a:solidFill>
            </a:endParaRPr>
          </a:p>
          <a:p>
            <a:pPr marL="0" indent="0" algn="just">
              <a:lnSpc>
                <a:spcPct val="170000"/>
              </a:lnSpc>
              <a:buNone/>
            </a:pPr>
            <a:r>
              <a:rPr lang="ro-RO" sz="3200" dirty="0">
                <a:solidFill>
                  <a:srgbClr val="002060"/>
                </a:solidFill>
              </a:rPr>
              <a:t>Persoanele intolerante față de romi se regăsesc în rândul respondenților care consideră că alegerile libere reprezintă un aspect esențial democrației, dar și în rândul persoanelor care </a:t>
            </a:r>
            <a:r>
              <a:rPr lang="ro-RO" sz="3200" b="1" dirty="0">
                <a:solidFill>
                  <a:srgbClr val="002060"/>
                </a:solidFill>
              </a:rPr>
              <a:t>valorizează egalitatea de gen </a:t>
            </a:r>
            <a:r>
              <a:rPr lang="ro-RO" sz="3200" dirty="0">
                <a:solidFill>
                  <a:srgbClr val="002060"/>
                </a:solidFill>
              </a:rPr>
              <a:t>și consideră că </a:t>
            </a:r>
            <a:r>
              <a:rPr lang="ro-RO" sz="3200" b="1" dirty="0">
                <a:solidFill>
                  <a:srgbClr val="002060"/>
                </a:solidFill>
              </a:rPr>
              <a:t>femeile ar trebui să aibă aceleași drepturi ca și bărbații.</a:t>
            </a:r>
            <a:endParaRPr lang="en-US" sz="3200" b="1" dirty="0">
              <a:solidFill>
                <a:srgbClr val="002060"/>
              </a:solidFill>
            </a:endParaRPr>
          </a:p>
        </p:txBody>
      </p:sp>
      <p:sp>
        <p:nvSpPr>
          <p:cNvPr id="7" name="Rectangle 6"/>
          <p:cNvSpPr/>
          <p:nvPr/>
        </p:nvSpPr>
        <p:spPr>
          <a:xfrm>
            <a:off x="0" y="5558323"/>
            <a:ext cx="12192000" cy="1299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1026" name="Picture 2" descr="42% of American workers say they have fought about politics at work"/>
          <p:cNvPicPr>
            <a:picLocks noChangeAspect="1" noChangeArrowheads="1"/>
          </p:cNvPicPr>
          <p:nvPr/>
        </p:nvPicPr>
        <p:blipFill rotWithShape="1">
          <a:blip r:embed="rId2">
            <a:extLst>
              <a:ext uri="{28A0092B-C50C-407E-A947-70E740481C1C}">
                <a14:useLocalDpi xmlns:a14="http://schemas.microsoft.com/office/drawing/2010/main" val="0"/>
              </a:ext>
            </a:extLst>
          </a:blip>
          <a:srcRect t="13520" r="432"/>
          <a:stretch/>
        </p:blipFill>
        <p:spPr bwMode="auto">
          <a:xfrm>
            <a:off x="2616921" y="3570051"/>
            <a:ext cx="6729919" cy="3287949"/>
          </a:xfrm>
          <a:prstGeom prst="rect">
            <a:avLst/>
          </a:prstGeom>
          <a:noFill/>
          <a:ln w="19050">
            <a:solidFill>
              <a:schemeClr val="bg1"/>
            </a:solidFill>
            <a:miter lim="800000"/>
          </a:ln>
          <a:extLst>
            <a:ext uri="{909E8E84-426E-40DD-AFC4-6F175D3DCCD1}">
              <a14:hiddenFill xmlns:a14="http://schemas.microsoft.com/office/drawing/2010/main">
                <a:solidFill>
                  <a:srgbClr val="FFFFFF"/>
                </a:solidFill>
              </a14:hiddenFill>
            </a:ext>
          </a:extLst>
        </p:spPr>
      </p:pic>
      <p:pic>
        <p:nvPicPr>
          <p:cNvPr id="8" name="Picture 7"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17038" y="5680359"/>
            <a:ext cx="876747" cy="1055603"/>
          </a:xfrm>
          <a:prstGeom prst="rect">
            <a:avLst/>
          </a:prstGeom>
          <a:noFill/>
          <a:ln>
            <a:noFill/>
          </a:ln>
        </p:spPr>
      </p:pic>
      <p:sp>
        <p:nvSpPr>
          <p:cNvPr id="6" name="TextBox 5"/>
          <p:cNvSpPr txBox="1"/>
          <p:nvPr/>
        </p:nvSpPr>
        <p:spPr>
          <a:xfrm>
            <a:off x="620746" y="5997298"/>
            <a:ext cx="1996175" cy="738664"/>
          </a:xfrm>
          <a:prstGeom prst="rect">
            <a:avLst/>
          </a:prstGeom>
          <a:noFill/>
        </p:spPr>
        <p:txBody>
          <a:bodyPr wrap="square" rtlCol="0">
            <a:spAutoFit/>
          </a:bodyPr>
          <a:lstStyle/>
          <a:p>
            <a:r>
              <a:rPr lang="ro-RO" sz="1400" dirty="0">
                <a:solidFill>
                  <a:srgbClr val="002060"/>
                </a:solidFill>
              </a:rPr>
              <a:t>Sursa datelor: </a:t>
            </a:r>
            <a:r>
              <a:rPr lang="ro-RO" sz="1400" i="1" dirty="0">
                <a:solidFill>
                  <a:srgbClr val="002060"/>
                </a:solidFill>
              </a:rPr>
              <a:t>Barometrul valorilor sociale europene</a:t>
            </a:r>
            <a:r>
              <a:rPr lang="ro-RO" sz="1400" dirty="0">
                <a:solidFill>
                  <a:srgbClr val="002060"/>
                </a:solidFill>
              </a:rPr>
              <a:t>, 2018</a:t>
            </a:r>
            <a:endParaRPr lang="en-US" sz="1400" dirty="0">
              <a:solidFill>
                <a:srgbClr val="002060"/>
              </a:solidFill>
            </a:endParaRPr>
          </a:p>
        </p:txBody>
      </p:sp>
    </p:spTree>
    <p:extLst>
      <p:ext uri="{BB962C8B-B14F-4D97-AF65-F5344CB8AC3E}">
        <p14:creationId xmlns:p14="http://schemas.microsoft.com/office/powerpoint/2010/main" val="1262384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6E8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64308" y="486383"/>
            <a:ext cx="5976960" cy="4356600"/>
          </a:xfrm>
        </p:spPr>
        <p:txBody>
          <a:bodyPr>
            <a:noAutofit/>
          </a:bodyPr>
          <a:lstStyle/>
          <a:p>
            <a:pPr marL="0" indent="0" algn="just">
              <a:lnSpc>
                <a:spcPct val="150000"/>
              </a:lnSpc>
              <a:buNone/>
            </a:pPr>
            <a:r>
              <a:rPr lang="ro-RO" sz="2400" dirty="0">
                <a:solidFill>
                  <a:schemeClr val="bg1"/>
                </a:solidFill>
                <a:effectLst>
                  <a:outerShdw blurRad="38100" dist="38100" dir="2700000" algn="tl">
                    <a:srgbClr val="000000">
                      <a:alpha val="43137"/>
                    </a:srgbClr>
                  </a:outerShdw>
                </a:effectLst>
              </a:rPr>
              <a:t>Intoleranța față de romi </a:t>
            </a:r>
            <a:r>
              <a:rPr lang="ro-RO" sz="2400" b="1" dirty="0">
                <a:solidFill>
                  <a:schemeClr val="bg1"/>
                </a:solidFill>
                <a:effectLst>
                  <a:outerShdw blurRad="38100" dist="38100" dir="2700000" algn="tl">
                    <a:srgbClr val="000000">
                      <a:alpha val="43137"/>
                    </a:srgbClr>
                  </a:outerShdw>
                </a:effectLst>
              </a:rPr>
              <a:t>corelează puternic cu atitudinile sexiste</a:t>
            </a:r>
            <a:r>
              <a:rPr lang="ro-RO" sz="2200" b="1" dirty="0">
                <a:solidFill>
                  <a:schemeClr val="bg1"/>
                </a:solidFill>
                <a:effectLst>
                  <a:outerShdw blurRad="38100" dist="38100" dir="2700000" algn="tl">
                    <a:srgbClr val="000000">
                      <a:alpha val="43137"/>
                    </a:srgbClr>
                  </a:outerShdw>
                </a:effectLst>
              </a:rPr>
              <a:t>.</a:t>
            </a:r>
            <a:endParaRPr lang="en-US" sz="2200" b="1" dirty="0">
              <a:solidFill>
                <a:schemeClr val="bg1"/>
              </a:solidFill>
              <a:effectLst>
                <a:outerShdw blurRad="38100" dist="38100" dir="2700000" algn="tl">
                  <a:srgbClr val="000000">
                    <a:alpha val="43137"/>
                  </a:srgbClr>
                </a:outerShdw>
              </a:effectLst>
            </a:endParaRPr>
          </a:p>
          <a:p>
            <a:pPr marL="0" indent="0" algn="just">
              <a:lnSpc>
                <a:spcPct val="150000"/>
              </a:lnSpc>
              <a:buNone/>
            </a:pPr>
            <a:r>
              <a:rPr lang="ro-RO" sz="2400" dirty="0">
                <a:solidFill>
                  <a:schemeClr val="bg1"/>
                </a:solidFill>
                <a:effectLst>
                  <a:outerShdw blurRad="38100" dist="38100" dir="2700000" algn="tl">
                    <a:srgbClr val="000000">
                      <a:alpha val="43137"/>
                    </a:srgbClr>
                  </a:outerShdw>
                </a:effectLst>
              </a:rPr>
              <a:t>În general, persoanele care adoptă o atitudine de marginalizare socială a romilor își manifestă preferința față de rolurile tradiționale de gen, </a:t>
            </a:r>
            <a:r>
              <a:rPr lang="ro-RO" sz="2400" b="1" dirty="0">
                <a:solidFill>
                  <a:schemeClr val="bg1"/>
                </a:solidFill>
                <a:effectLst>
                  <a:outerShdw blurRad="38100" dist="38100" dir="2700000" algn="tl">
                    <a:srgbClr val="000000">
                      <a:alpha val="43137"/>
                    </a:srgbClr>
                  </a:outerShdw>
                </a:effectLst>
              </a:rPr>
              <a:t>atribuind femeii mai degrabă un rol pe plan domestic, iar bărbatului preponderant un rol pe plan profesional.</a:t>
            </a:r>
            <a:endParaRPr lang="en-US" sz="2400" b="1" dirty="0">
              <a:solidFill>
                <a:schemeClr val="bg1"/>
              </a:solidFill>
              <a:effectLst>
                <a:outerShdw blurRad="38100" dist="38100" dir="2700000" algn="tl">
                  <a:srgbClr val="000000">
                    <a:alpha val="43137"/>
                  </a:srgbClr>
                </a:outerShdw>
              </a:effectLst>
            </a:endParaRPr>
          </a:p>
        </p:txBody>
      </p:sp>
      <p:sp>
        <p:nvSpPr>
          <p:cNvPr id="5" name="Rectangle 4"/>
          <p:cNvSpPr/>
          <p:nvPr/>
        </p:nvSpPr>
        <p:spPr>
          <a:xfrm>
            <a:off x="0" y="5558323"/>
            <a:ext cx="12192000" cy="1299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2050" name="Picture 2" descr="Sexism : - World illustration Award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080" r="23739"/>
          <a:stretch/>
        </p:blipFill>
        <p:spPr bwMode="auto">
          <a:xfrm>
            <a:off x="7733488" y="1"/>
            <a:ext cx="4009417" cy="518484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518484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9" name="Picture 8" descr="Member page | ISS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11" name="TextBox 10"/>
          <p:cNvSpPr txBox="1"/>
          <p:nvPr/>
        </p:nvSpPr>
        <p:spPr>
          <a:xfrm>
            <a:off x="797668" y="6013447"/>
            <a:ext cx="4403388" cy="307777"/>
          </a:xfrm>
          <a:prstGeom prst="rect">
            <a:avLst/>
          </a:prstGeom>
          <a:noFill/>
        </p:spPr>
        <p:txBody>
          <a:bodyPr wrap="square" rtlCol="0">
            <a:spAutoFit/>
          </a:bodyPr>
          <a:lstStyle/>
          <a:p>
            <a:r>
              <a:rPr lang="ro-RO" sz="1400" dirty="0">
                <a:solidFill>
                  <a:srgbClr val="002060"/>
                </a:solidFill>
              </a:rPr>
              <a:t>Sursa datelor: </a:t>
            </a:r>
            <a:r>
              <a:rPr lang="ro-RO" sz="1400" i="1" dirty="0">
                <a:solidFill>
                  <a:srgbClr val="002060"/>
                </a:solidFill>
              </a:rPr>
              <a:t>Barometrul valorilor sociale europene</a:t>
            </a:r>
            <a:r>
              <a:rPr lang="ro-RO" sz="1400" dirty="0">
                <a:solidFill>
                  <a:srgbClr val="002060"/>
                </a:solidFill>
              </a:rPr>
              <a:t>, 2018</a:t>
            </a:r>
            <a:endParaRPr lang="en-US" sz="1400" dirty="0">
              <a:solidFill>
                <a:srgbClr val="002060"/>
              </a:solidFill>
            </a:endParaRPr>
          </a:p>
        </p:txBody>
      </p:sp>
    </p:spTree>
    <p:extLst>
      <p:ext uri="{BB962C8B-B14F-4D97-AF65-F5344CB8AC3E}">
        <p14:creationId xmlns:p14="http://schemas.microsoft.com/office/powerpoint/2010/main" val="3795167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32299"/>
            <a:ext cx="9901136" cy="2404427"/>
          </a:xfrm>
        </p:spPr>
        <p:txBody>
          <a:bodyPr>
            <a:normAutofit/>
          </a:bodyPr>
          <a:lstStyle/>
          <a:p>
            <a:pPr marL="0" indent="0" algn="just">
              <a:buNone/>
            </a:pPr>
            <a:r>
              <a:rPr lang="ro-RO" b="1" dirty="0">
                <a:solidFill>
                  <a:srgbClr val="058149"/>
                </a:solidFill>
              </a:rPr>
              <a:t>Vârsta și nivelul de educație</a:t>
            </a:r>
            <a:r>
              <a:rPr lang="ro-RO" b="1" dirty="0">
                <a:solidFill>
                  <a:srgbClr val="7030A0"/>
                </a:solidFill>
              </a:rPr>
              <a:t> </a:t>
            </a:r>
            <a:r>
              <a:rPr lang="ro-RO" dirty="0"/>
              <a:t>nu influențează semnificativ atitudinea față de romi, astfel că tinerii (18-39 ani) sunt la fel de intoleranți ca vârstnicii (60+ ani), iar </a:t>
            </a:r>
            <a:r>
              <a:rPr lang="ro-RO" b="1" dirty="0">
                <a:solidFill>
                  <a:srgbClr val="058149"/>
                </a:solidFill>
              </a:rPr>
              <a:t>absolvenții de studii superioare au aceeași atitudine intolerantă față de romi ca persoanele care au absolvit cel mult liceul.</a:t>
            </a:r>
          </a:p>
        </p:txBody>
      </p:sp>
      <p:sp>
        <p:nvSpPr>
          <p:cNvPr id="4" name="TextBox 3"/>
          <p:cNvSpPr txBox="1"/>
          <p:nvPr/>
        </p:nvSpPr>
        <p:spPr>
          <a:xfrm>
            <a:off x="838200" y="2942310"/>
            <a:ext cx="6428362" cy="2246769"/>
          </a:xfrm>
          <a:prstGeom prst="rect">
            <a:avLst/>
          </a:prstGeom>
          <a:noFill/>
        </p:spPr>
        <p:txBody>
          <a:bodyPr wrap="square" rtlCol="0">
            <a:spAutoFit/>
          </a:bodyPr>
          <a:lstStyle/>
          <a:p>
            <a:pPr algn="just"/>
            <a:r>
              <a:rPr lang="ro-RO" sz="2800" dirty="0"/>
              <a:t>Nivelul de intoleranță este similar în </a:t>
            </a:r>
            <a:r>
              <a:rPr lang="ro-RO" sz="2800" b="1" dirty="0">
                <a:solidFill>
                  <a:srgbClr val="058149"/>
                </a:solidFill>
              </a:rPr>
              <a:t>mediul urban și mediul rural</a:t>
            </a:r>
            <a:r>
              <a:rPr lang="ro-RO" sz="2800" dirty="0">
                <a:solidFill>
                  <a:srgbClr val="058149"/>
                </a:solidFill>
              </a:rPr>
              <a:t>, </a:t>
            </a:r>
            <a:r>
              <a:rPr lang="ro-RO" sz="2800" b="1" dirty="0">
                <a:solidFill>
                  <a:srgbClr val="058149"/>
                </a:solidFill>
              </a:rPr>
              <a:t>în sectorul public și sectorul privat</a:t>
            </a:r>
            <a:r>
              <a:rPr lang="ro-RO" sz="2800" dirty="0"/>
              <a:t>, cât și pentru persoanele ce ocupă un </a:t>
            </a:r>
            <a:r>
              <a:rPr lang="ro-RO" sz="2800" b="1" dirty="0">
                <a:solidFill>
                  <a:srgbClr val="058149"/>
                </a:solidFill>
              </a:rPr>
              <a:t>post de conducere și un post de execuție</a:t>
            </a:r>
            <a:r>
              <a:rPr lang="ro-RO" sz="2800" dirty="0">
                <a:solidFill>
                  <a:srgbClr val="058149"/>
                </a:solidFill>
              </a:rPr>
              <a:t>.</a:t>
            </a:r>
            <a:endParaRPr lang="en-US" sz="2800" dirty="0">
              <a:solidFill>
                <a:srgbClr val="058149"/>
              </a:solidFill>
            </a:endParaRPr>
          </a:p>
        </p:txBody>
      </p:sp>
      <p:pic>
        <p:nvPicPr>
          <p:cNvPr id="6" name="Picture 5"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50394" y="5499519"/>
            <a:ext cx="876747" cy="1055603"/>
          </a:xfrm>
          <a:prstGeom prst="rect">
            <a:avLst/>
          </a:prstGeom>
          <a:noFill/>
          <a:ln>
            <a:noFill/>
          </a:ln>
        </p:spPr>
      </p:pic>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3074" name="Picture 2" descr="When to talk to children about racism"/>
          <p:cNvPicPr>
            <a:picLocks noChangeAspect="1" noChangeArrowheads="1"/>
          </p:cNvPicPr>
          <p:nvPr/>
        </p:nvPicPr>
        <p:blipFill rotWithShape="1">
          <a:blip r:embed="rId3">
            <a:extLst>
              <a:ext uri="{28A0092B-C50C-407E-A947-70E740481C1C}">
                <a14:useLocalDpi xmlns:a14="http://schemas.microsoft.com/office/drawing/2010/main" val="0"/>
              </a:ext>
            </a:extLst>
          </a:blip>
          <a:srcRect r="24044"/>
          <a:stretch/>
        </p:blipFill>
        <p:spPr bwMode="auto">
          <a:xfrm flipH="1">
            <a:off x="7684850" y="3520159"/>
            <a:ext cx="4507149" cy="333784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11" name="TextBox 10"/>
          <p:cNvSpPr txBox="1"/>
          <p:nvPr/>
        </p:nvSpPr>
        <p:spPr>
          <a:xfrm>
            <a:off x="797668" y="6013447"/>
            <a:ext cx="4403388" cy="307777"/>
          </a:xfrm>
          <a:prstGeom prst="rect">
            <a:avLst/>
          </a:prstGeom>
          <a:noFill/>
        </p:spPr>
        <p:txBody>
          <a:bodyPr wrap="square" rtlCol="0">
            <a:spAutoFit/>
          </a:bodyPr>
          <a:lstStyle/>
          <a:p>
            <a:r>
              <a:rPr lang="ro-RO" sz="1400" dirty="0">
                <a:solidFill>
                  <a:schemeClr val="accent6">
                    <a:lumMod val="50000"/>
                  </a:schemeClr>
                </a:solidFill>
              </a:rPr>
              <a:t>Sursa datelor: </a:t>
            </a:r>
            <a:r>
              <a:rPr lang="ro-RO" sz="1400" i="1" dirty="0">
                <a:solidFill>
                  <a:schemeClr val="accent6">
                    <a:lumMod val="50000"/>
                  </a:schemeClr>
                </a:solidFill>
              </a:rPr>
              <a:t>Barometrul valorilor sociale europene</a:t>
            </a:r>
            <a:r>
              <a:rPr lang="ro-RO" sz="1400" dirty="0">
                <a:solidFill>
                  <a:schemeClr val="accent6">
                    <a:lumMod val="50000"/>
                  </a:schemeClr>
                </a:solidFill>
              </a:rPr>
              <a:t>, 2018</a:t>
            </a:r>
            <a:endParaRPr lang="en-US" sz="1400" dirty="0">
              <a:solidFill>
                <a:schemeClr val="accent6">
                  <a:lumMod val="50000"/>
                </a:schemeClr>
              </a:solidFill>
            </a:endParaRPr>
          </a:p>
        </p:txBody>
      </p:sp>
    </p:spTree>
    <p:extLst>
      <p:ext uri="{BB962C8B-B14F-4D97-AF65-F5344CB8AC3E}">
        <p14:creationId xmlns:p14="http://schemas.microsoft.com/office/powerpoint/2010/main" val="1509838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7354" y="1382430"/>
            <a:ext cx="6268484" cy="3368277"/>
          </a:xfrm>
        </p:spPr>
        <p:txBody>
          <a:bodyPr/>
          <a:lstStyle/>
          <a:p>
            <a:pPr marL="0" indent="0" algn="just">
              <a:buNone/>
            </a:pPr>
            <a:r>
              <a:rPr lang="ro-RO" sz="3200" dirty="0"/>
              <a:t>Aceste rezultate ne arată că formarea atitudinilor reprezintă un </a:t>
            </a:r>
            <a:r>
              <a:rPr lang="ro-RO" sz="3200" b="1" dirty="0">
                <a:solidFill>
                  <a:srgbClr val="0070C0"/>
                </a:solidFill>
              </a:rPr>
              <a:t>fenomen complex </a:t>
            </a:r>
            <a:r>
              <a:rPr lang="ro-RO" sz="3200" dirty="0"/>
              <a:t>ce ține cont de sistemul valoric general existent la nivelul unei societăți, mai mult decât de condiții </a:t>
            </a:r>
            <a:r>
              <a:rPr lang="ro-RO" sz="3200" dirty="0" err="1"/>
              <a:t>socio</a:t>
            </a:r>
            <a:r>
              <a:rPr lang="ro-RO" sz="3200" dirty="0"/>
              <a:t>-culturale locale</a:t>
            </a:r>
            <a:r>
              <a:rPr lang="ro-RO" sz="2400" dirty="0"/>
              <a:t>.</a:t>
            </a:r>
            <a:endParaRPr lang="en-US" sz="2400" dirty="0"/>
          </a:p>
          <a:p>
            <a:endParaRPr lang="en-US" dirty="0"/>
          </a:p>
        </p:txBody>
      </p:sp>
      <p:pic>
        <p:nvPicPr>
          <p:cNvPr id="2050" name="Picture 2" descr="143,323 Education Clipart Illustrations &amp;amp;amp; Clip Art - i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18" y="493603"/>
            <a:ext cx="5129718" cy="51459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6" name="Picture 5"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223895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60039" y="726732"/>
            <a:ext cx="9836290" cy="4655500"/>
          </a:xfrm>
          <a:prstGeom prst="rect">
            <a:avLst/>
          </a:prstGeom>
          <a:solidFill>
            <a:srgbClr val="307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p:cNvSpPr txBox="1">
            <a:spLocks/>
          </p:cNvSpPr>
          <p:nvPr/>
        </p:nvSpPr>
        <p:spPr>
          <a:xfrm>
            <a:off x="2423409" y="2391700"/>
            <a:ext cx="7309546" cy="132556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o-RO" sz="4000" dirty="0">
                <a:solidFill>
                  <a:schemeClr val="bg1"/>
                </a:solidFill>
                <a:effectLst>
                  <a:outerShdw blurRad="38100" dist="38100" dir="2700000" algn="tl">
                    <a:srgbClr val="000000">
                      <a:alpha val="43137"/>
                    </a:srgbClr>
                  </a:outerShdw>
                </a:effectLst>
                <a:latin typeface="Bahnschrift Light" panose="020B0502040204020203" pitchFamily="34" charset="0"/>
              </a:rPr>
              <a:t>Tipologia atitudinilor sociale față de romi</a:t>
            </a:r>
          </a:p>
        </p:txBody>
      </p:sp>
      <p:pic>
        <p:nvPicPr>
          <p:cNvPr id="6" name="Picture 5"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9809" y="5609094"/>
            <a:ext cx="876747" cy="1055603"/>
          </a:xfrm>
          <a:prstGeom prst="rect">
            <a:avLst/>
          </a:prstGeom>
          <a:noFill/>
          <a:ln>
            <a:noFill/>
          </a:ln>
        </p:spPr>
      </p:pic>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8" name="Picture 7"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2691408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a:xfrm>
            <a:off x="1334310" y="549131"/>
            <a:ext cx="9523379" cy="4405905"/>
          </a:xfrm>
        </p:spPr>
        <p:txBody>
          <a:bodyPr>
            <a:normAutofit/>
          </a:bodyPr>
          <a:lstStyle/>
          <a:p>
            <a:pPr marL="0" indent="0" algn="just">
              <a:lnSpc>
                <a:spcPct val="150000"/>
              </a:lnSpc>
              <a:buNone/>
            </a:pPr>
            <a:r>
              <a:rPr lang="ro-RO" dirty="0">
                <a:solidFill>
                  <a:schemeClr val="bg2">
                    <a:lumMod val="10000"/>
                  </a:schemeClr>
                </a:solidFill>
              </a:rPr>
              <a:t>În urma analizei, pot fi identificate </a:t>
            </a:r>
            <a:r>
              <a:rPr lang="ro-RO" b="1" dirty="0">
                <a:solidFill>
                  <a:srgbClr val="0070C0"/>
                </a:solidFill>
              </a:rPr>
              <a:t>trei categorii principale</a:t>
            </a:r>
            <a:r>
              <a:rPr lang="ro-RO" dirty="0">
                <a:solidFill>
                  <a:srgbClr val="0070C0"/>
                </a:solidFill>
              </a:rPr>
              <a:t> </a:t>
            </a:r>
            <a:r>
              <a:rPr lang="ro-RO" dirty="0">
                <a:solidFill>
                  <a:schemeClr val="bg2">
                    <a:lumMod val="10000"/>
                  </a:schemeClr>
                </a:solidFill>
              </a:rPr>
              <a:t>în care pot fi grupați respondenții în funcție de felul în care s-au raportat la o serie de afirmații ce analizează gradul de manifestare a stereotipurilor și prejudecăților.</a:t>
            </a:r>
          </a:p>
          <a:p>
            <a:pPr marL="0" indent="0" algn="just">
              <a:lnSpc>
                <a:spcPct val="150000"/>
              </a:lnSpc>
              <a:buNone/>
            </a:pPr>
            <a:r>
              <a:rPr lang="ro-RO" dirty="0">
                <a:solidFill>
                  <a:schemeClr val="bg2">
                    <a:lumMod val="10000"/>
                  </a:schemeClr>
                </a:solidFill>
              </a:rPr>
              <a:t>Astfel, pot fi identificate trei segmente: </a:t>
            </a:r>
            <a:r>
              <a:rPr lang="ro-RO" b="1" dirty="0">
                <a:solidFill>
                  <a:srgbClr val="0070C0"/>
                </a:solidFill>
              </a:rPr>
              <a:t>segmentul extremiștilor,</a:t>
            </a:r>
            <a:r>
              <a:rPr lang="ro-RO" dirty="0">
                <a:solidFill>
                  <a:srgbClr val="0070C0"/>
                </a:solidFill>
              </a:rPr>
              <a:t> </a:t>
            </a:r>
            <a:r>
              <a:rPr lang="ro-RO" b="1" dirty="0">
                <a:solidFill>
                  <a:srgbClr val="0070C0"/>
                </a:solidFill>
              </a:rPr>
              <a:t>segmentul ambivalenților</a:t>
            </a:r>
            <a:r>
              <a:rPr lang="ro-RO" dirty="0">
                <a:solidFill>
                  <a:schemeClr val="bg2">
                    <a:lumMod val="10000"/>
                  </a:schemeClr>
                </a:solidFill>
              </a:rPr>
              <a:t> și </a:t>
            </a:r>
            <a:r>
              <a:rPr lang="ro-RO" b="1" dirty="0">
                <a:solidFill>
                  <a:srgbClr val="0070C0"/>
                </a:solidFill>
              </a:rPr>
              <a:t>segmentul conștienților.</a:t>
            </a:r>
            <a:endParaRPr lang="en-US" b="1" dirty="0">
              <a:solidFill>
                <a:srgbClr val="0070C0"/>
              </a:solidFill>
            </a:endParaRPr>
          </a:p>
        </p:txBody>
      </p:sp>
      <p:sp>
        <p:nvSpPr>
          <p:cNvPr id="9" name="Rectangle 8"/>
          <p:cNvSpPr/>
          <p:nvPr/>
        </p:nvSpPr>
        <p:spPr>
          <a:xfrm>
            <a:off x="0" y="5533646"/>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10" name="Picture 9"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7" name="TextBox 6"/>
          <p:cNvSpPr txBox="1"/>
          <p:nvPr/>
        </p:nvSpPr>
        <p:spPr>
          <a:xfrm>
            <a:off x="838201" y="5905726"/>
            <a:ext cx="4481209" cy="523220"/>
          </a:xfrm>
          <a:prstGeom prst="rect">
            <a:avLst/>
          </a:prstGeom>
          <a:noFill/>
        </p:spPr>
        <p:txBody>
          <a:bodyPr wrap="square" rtlCol="0">
            <a:spAutoFit/>
          </a:bodyPr>
          <a:lstStyle/>
          <a:p>
            <a:r>
              <a:rPr lang="ro-RO" sz="1400" dirty="0">
                <a:solidFill>
                  <a:srgbClr val="002060"/>
                </a:solidFill>
              </a:rPr>
              <a:t>Sursa datelor: </a:t>
            </a:r>
            <a:r>
              <a:rPr lang="ro-RO" sz="1400" i="1" dirty="0">
                <a:solidFill>
                  <a:srgbClr val="002060"/>
                </a:solidFill>
              </a:rPr>
              <a:t>Percepția asupra romilor în timpul pandemiei de Covid-19</a:t>
            </a:r>
            <a:r>
              <a:rPr lang="ro-RO" sz="1400" dirty="0">
                <a:solidFill>
                  <a:srgbClr val="002060"/>
                </a:solidFill>
              </a:rPr>
              <a:t>, 2020</a:t>
            </a:r>
            <a:endParaRPr lang="en-US" sz="1400" dirty="0">
              <a:solidFill>
                <a:srgbClr val="002060"/>
              </a:solidFill>
            </a:endParaRPr>
          </a:p>
        </p:txBody>
      </p:sp>
    </p:spTree>
    <p:extLst>
      <p:ext uri="{BB962C8B-B14F-4D97-AF65-F5344CB8AC3E}">
        <p14:creationId xmlns:p14="http://schemas.microsoft.com/office/powerpoint/2010/main" val="116253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839788" y="418289"/>
            <a:ext cx="3907310" cy="5058383"/>
          </a:xfrm>
        </p:spPr>
        <p:txBody>
          <a:bodyPr>
            <a:normAutofit fontScale="92500" lnSpcReduction="10000"/>
          </a:bodyPr>
          <a:lstStyle/>
          <a:p>
            <a:pPr marL="285750" indent="-285750" algn="just">
              <a:buFont typeface="Arial" panose="020B0604020202020204" pitchFamily="34" charset="0"/>
              <a:buChar char="•"/>
            </a:pPr>
            <a:r>
              <a:rPr lang="ro-RO" sz="2600" dirty="0">
                <a:solidFill>
                  <a:srgbClr val="0070C0"/>
                </a:solidFill>
              </a:rPr>
              <a:t>consideră că romii sunt periculoși, că în România sunt prea mulți romi, că românii sunt superiori romilor, că violența poliței împotriva romilor este justificată și că discriminarea romilor nu trebuie pedepsită</a:t>
            </a:r>
          </a:p>
          <a:p>
            <a:pPr marL="285750" indent="-285750" algn="just">
              <a:buFont typeface="Arial" panose="020B0604020202020204" pitchFamily="34" charset="0"/>
              <a:buChar char="•"/>
            </a:pPr>
            <a:r>
              <a:rPr lang="ro-RO" sz="2600" dirty="0">
                <a:solidFill>
                  <a:srgbClr val="0070C0"/>
                </a:solidFill>
              </a:rPr>
              <a:t>acest segment este format preponderent din bărbați proveniți din mediul rural și care au studii elementare, reprezintă 22% din respondenți.</a:t>
            </a:r>
            <a:endParaRPr lang="en-US" sz="1800" dirty="0">
              <a:solidFill>
                <a:srgbClr val="0070C0"/>
              </a:solidFill>
            </a:endParaRPr>
          </a:p>
        </p:txBody>
      </p:sp>
      <p:sp>
        <p:nvSpPr>
          <p:cNvPr id="11" name="Rectangle 10"/>
          <p:cNvSpPr/>
          <p:nvPr/>
        </p:nvSpPr>
        <p:spPr>
          <a:xfrm>
            <a:off x="5252936" y="0"/>
            <a:ext cx="6939064" cy="54766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3074" name="Picture 2" descr="Online hate speech keeps police busy | News | Yle Uutis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0317" y="1607351"/>
            <a:ext cx="6324301" cy="3869321"/>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9727"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9" name="Picture 8" descr="Member page | ISS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4" name="Title 3"/>
          <p:cNvSpPr>
            <a:spLocks noGrp="1"/>
          </p:cNvSpPr>
          <p:nvPr>
            <p:ph type="title"/>
          </p:nvPr>
        </p:nvSpPr>
        <p:spPr>
          <a:xfrm>
            <a:off x="5560317" y="418289"/>
            <a:ext cx="6201746" cy="782967"/>
          </a:xfrm>
        </p:spPr>
        <p:txBody>
          <a:bodyPr>
            <a:noAutofit/>
          </a:bodyPr>
          <a:lstStyle/>
          <a:p>
            <a:r>
              <a:rPr lang="ro-RO" sz="4000" dirty="0">
                <a:solidFill>
                  <a:schemeClr val="accent1">
                    <a:lumMod val="75000"/>
                  </a:schemeClr>
                </a:solidFill>
                <a:latin typeface="Bahnschrift Light" panose="020B0502040204020203" pitchFamily="34" charset="0"/>
              </a:rPr>
              <a:t>Categoria extremiștilor</a:t>
            </a:r>
            <a:endParaRPr lang="en-US" sz="4000" dirty="0">
              <a:solidFill>
                <a:schemeClr val="accent1">
                  <a:lumMod val="75000"/>
                </a:schemeClr>
              </a:solidFill>
              <a:latin typeface="Bahnschrift Light" panose="020B0502040204020203" pitchFamily="34" charset="0"/>
            </a:endParaRPr>
          </a:p>
        </p:txBody>
      </p:sp>
      <p:sp>
        <p:nvSpPr>
          <p:cNvPr id="13" name="TextBox 12"/>
          <p:cNvSpPr txBox="1"/>
          <p:nvPr/>
        </p:nvSpPr>
        <p:spPr>
          <a:xfrm>
            <a:off x="838201" y="5905726"/>
            <a:ext cx="4481209" cy="523220"/>
          </a:xfrm>
          <a:prstGeom prst="rect">
            <a:avLst/>
          </a:prstGeom>
          <a:noFill/>
        </p:spPr>
        <p:txBody>
          <a:bodyPr wrap="square" rtlCol="0">
            <a:spAutoFit/>
          </a:bodyPr>
          <a:lstStyle/>
          <a:p>
            <a:r>
              <a:rPr lang="ro-RO" sz="1400" dirty="0">
                <a:solidFill>
                  <a:srgbClr val="002060"/>
                </a:solidFill>
              </a:rPr>
              <a:t>Sursa datelor: </a:t>
            </a:r>
            <a:r>
              <a:rPr lang="ro-RO" sz="1400" i="1" dirty="0">
                <a:solidFill>
                  <a:srgbClr val="002060"/>
                </a:solidFill>
              </a:rPr>
              <a:t>Percepția asupra romilor în timpul pandemiei de Covid-19</a:t>
            </a:r>
            <a:r>
              <a:rPr lang="ro-RO" sz="1400" dirty="0">
                <a:solidFill>
                  <a:srgbClr val="002060"/>
                </a:solidFill>
              </a:rPr>
              <a:t>, 2020</a:t>
            </a:r>
            <a:endParaRPr lang="en-US" sz="1400" dirty="0">
              <a:solidFill>
                <a:srgbClr val="002060"/>
              </a:solidFill>
            </a:endParaRPr>
          </a:p>
        </p:txBody>
      </p:sp>
    </p:spTree>
    <p:extLst>
      <p:ext uri="{BB962C8B-B14F-4D97-AF65-F5344CB8AC3E}">
        <p14:creationId xmlns:p14="http://schemas.microsoft.com/office/powerpoint/2010/main" val="2901755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3352E">
            <a:alpha val="50000"/>
          </a:srgbClr>
        </a:solidFill>
        <a:effectLst/>
      </p:bgPr>
    </p:bg>
    <p:spTree>
      <p:nvGrpSpPr>
        <p:cNvPr id="1" name=""/>
        <p:cNvGrpSpPr/>
        <p:nvPr/>
      </p:nvGrpSpPr>
      <p:grpSpPr>
        <a:xfrm>
          <a:off x="0" y="0"/>
          <a:ext cx="0" cy="0"/>
          <a:chOff x="0" y="0"/>
          <a:chExt cx="0" cy="0"/>
        </a:xfrm>
      </p:grpSpPr>
      <p:sp>
        <p:nvSpPr>
          <p:cNvPr id="8" name="Rectangle 7"/>
          <p:cNvSpPr/>
          <p:nvPr/>
        </p:nvSpPr>
        <p:spPr>
          <a:xfrm>
            <a:off x="0" y="0"/>
            <a:ext cx="4756826" cy="54766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sp>
        <p:nvSpPr>
          <p:cNvPr id="2" name="Title 1"/>
          <p:cNvSpPr>
            <a:spLocks noGrp="1"/>
          </p:cNvSpPr>
          <p:nvPr>
            <p:ph type="title"/>
          </p:nvPr>
        </p:nvSpPr>
        <p:spPr>
          <a:xfrm>
            <a:off x="0" y="184826"/>
            <a:ext cx="4756825" cy="1072550"/>
          </a:xfrm>
        </p:spPr>
        <p:txBody>
          <a:bodyPr>
            <a:noAutofit/>
          </a:bodyPr>
          <a:lstStyle/>
          <a:p>
            <a:pPr algn="ctr"/>
            <a:r>
              <a:rPr lang="ro-RO" sz="3600" b="1" dirty="0">
                <a:solidFill>
                  <a:srgbClr val="E4736E"/>
                </a:solidFill>
              </a:rPr>
              <a:t>Categoria</a:t>
            </a:r>
            <a:r>
              <a:rPr lang="ro-RO" sz="2800" b="1" dirty="0">
                <a:solidFill>
                  <a:srgbClr val="E4736E"/>
                </a:solidFill>
              </a:rPr>
              <a:t> </a:t>
            </a:r>
            <a:r>
              <a:rPr lang="ro-RO" sz="3600" b="1" dirty="0">
                <a:solidFill>
                  <a:srgbClr val="E4736E"/>
                </a:solidFill>
              </a:rPr>
              <a:t>ambivalenților</a:t>
            </a:r>
            <a:endParaRPr lang="en-US" sz="2800" b="1" dirty="0">
              <a:solidFill>
                <a:srgbClr val="E4736E"/>
              </a:solidFill>
            </a:endParaRPr>
          </a:p>
        </p:txBody>
      </p:sp>
      <p:sp>
        <p:nvSpPr>
          <p:cNvPr id="4" name="Text Placeholder 3"/>
          <p:cNvSpPr>
            <a:spLocks noGrp="1"/>
          </p:cNvSpPr>
          <p:nvPr>
            <p:ph type="body" sz="half" idx="2"/>
          </p:nvPr>
        </p:nvSpPr>
        <p:spPr>
          <a:xfrm>
            <a:off x="4944861" y="690664"/>
            <a:ext cx="6533777" cy="4542817"/>
          </a:xfrm>
        </p:spPr>
        <p:txBody>
          <a:bodyPr>
            <a:noAutofit/>
          </a:bodyPr>
          <a:lstStyle/>
          <a:p>
            <a:pPr marL="285750" indent="-285750" algn="just">
              <a:buFont typeface="Arial" panose="020B0604020202020204" pitchFamily="34" charset="0"/>
              <a:buChar char="•"/>
            </a:pPr>
            <a:r>
              <a:rPr lang="ro-RO" sz="2800" dirty="0">
                <a:solidFill>
                  <a:schemeClr val="bg1"/>
                </a:solidFill>
                <a:effectLst>
                  <a:outerShdw blurRad="38100" dist="38100" dir="2700000" algn="tl">
                    <a:srgbClr val="000000">
                      <a:alpha val="43137"/>
                    </a:srgbClr>
                  </a:outerShdw>
                </a:effectLst>
              </a:rPr>
              <a:t>evaluează negativ etnia romă prin asocierea membrilor săi cu ideea de infracționalitate și pericol în spațiul public, dar care în același timp resping ideea unor măsuri coercitive diferențiate aplicabile romilor prin simpla lor apartenență etnică</a:t>
            </a:r>
          </a:p>
          <a:p>
            <a:pPr marL="285750" indent="-285750" algn="just">
              <a:buFont typeface="Arial" panose="020B0604020202020204" pitchFamily="34" charset="0"/>
              <a:buChar char="•"/>
            </a:pPr>
            <a:r>
              <a:rPr lang="ro-RO" sz="2800" dirty="0">
                <a:solidFill>
                  <a:schemeClr val="bg1"/>
                </a:solidFill>
                <a:effectLst>
                  <a:outerShdw blurRad="38100" dist="38100" dir="2700000" algn="tl">
                    <a:srgbClr val="000000">
                      <a:alpha val="43137"/>
                    </a:srgbClr>
                  </a:outerShdw>
                </a:effectLst>
              </a:rPr>
              <a:t>acest segment este format preponderant din femei provenite  din mediul rural și care au studii medii, reprezintă 59% din respondenți.</a:t>
            </a:r>
          </a:p>
          <a:p>
            <a:endParaRPr lang="en-US" sz="1800" dirty="0"/>
          </a:p>
        </p:txBody>
      </p:sp>
      <p:pic>
        <p:nvPicPr>
          <p:cNvPr id="4098" name="Picture 2" descr="Do You Think Too Much? What Neuroscientists and Yogis S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71" y="1371600"/>
            <a:ext cx="4520579" cy="440663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7" name="Picture 6"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10" name="TextBox 9"/>
          <p:cNvSpPr txBox="1"/>
          <p:nvPr/>
        </p:nvSpPr>
        <p:spPr>
          <a:xfrm>
            <a:off x="838201" y="5905726"/>
            <a:ext cx="4481209" cy="523220"/>
          </a:xfrm>
          <a:prstGeom prst="rect">
            <a:avLst/>
          </a:prstGeom>
          <a:noFill/>
        </p:spPr>
        <p:txBody>
          <a:bodyPr wrap="square" rtlCol="0">
            <a:spAutoFit/>
          </a:bodyPr>
          <a:lstStyle/>
          <a:p>
            <a:r>
              <a:rPr lang="ro-RO" sz="1400" dirty="0">
                <a:solidFill>
                  <a:srgbClr val="002060"/>
                </a:solidFill>
              </a:rPr>
              <a:t>Sursa datelor: </a:t>
            </a:r>
            <a:r>
              <a:rPr lang="ro-RO" sz="1400" i="1" dirty="0">
                <a:solidFill>
                  <a:srgbClr val="002060"/>
                </a:solidFill>
              </a:rPr>
              <a:t>Percepția asupra romilor în timpul pandemiei de Covid-19</a:t>
            </a:r>
            <a:r>
              <a:rPr lang="ro-RO" sz="1400" dirty="0">
                <a:solidFill>
                  <a:srgbClr val="002060"/>
                </a:solidFill>
              </a:rPr>
              <a:t>, 2020</a:t>
            </a:r>
            <a:endParaRPr lang="en-US" sz="1400" dirty="0">
              <a:solidFill>
                <a:srgbClr val="002060"/>
              </a:solidFill>
            </a:endParaRPr>
          </a:p>
        </p:txBody>
      </p:sp>
    </p:spTree>
    <p:extLst>
      <p:ext uri="{BB962C8B-B14F-4D97-AF65-F5344CB8AC3E}">
        <p14:creationId xmlns:p14="http://schemas.microsoft.com/office/powerpoint/2010/main" val="23487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4026074"/>
          </a:xfrm>
          <a:prstGeom prst="rect">
            <a:avLst/>
          </a:prstGeom>
          <a:solidFill>
            <a:schemeClr val="accent6">
              <a:lumMod val="20000"/>
              <a:lumOff val="80000"/>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sp>
        <p:nvSpPr>
          <p:cNvPr id="2" name="Title 1"/>
          <p:cNvSpPr>
            <a:spLocks noGrp="1"/>
          </p:cNvSpPr>
          <p:nvPr>
            <p:ph type="title"/>
          </p:nvPr>
        </p:nvSpPr>
        <p:spPr>
          <a:xfrm>
            <a:off x="3695935" y="350195"/>
            <a:ext cx="4800127" cy="680936"/>
          </a:xfrm>
        </p:spPr>
        <p:txBody>
          <a:bodyPr>
            <a:normAutofit/>
          </a:bodyPr>
          <a:lstStyle/>
          <a:p>
            <a:r>
              <a:rPr lang="ro-RO" b="1" dirty="0">
                <a:solidFill>
                  <a:srgbClr val="058149"/>
                </a:solidFill>
                <a:latin typeface="Bahnschrift Light" panose="020B0502040204020203" pitchFamily="34" charset="0"/>
              </a:rPr>
              <a:t>Categoria conștienților</a:t>
            </a:r>
            <a:endParaRPr lang="en-US" b="1" dirty="0">
              <a:solidFill>
                <a:srgbClr val="058149"/>
              </a:solidFill>
              <a:latin typeface="Bahnschrift Light" panose="020B0502040204020203" pitchFamily="34" charset="0"/>
            </a:endParaRPr>
          </a:p>
        </p:txBody>
      </p:sp>
      <p:sp>
        <p:nvSpPr>
          <p:cNvPr id="4" name="Text Placeholder 3"/>
          <p:cNvSpPr>
            <a:spLocks noGrp="1"/>
          </p:cNvSpPr>
          <p:nvPr>
            <p:ph type="body" sz="half" idx="2"/>
          </p:nvPr>
        </p:nvSpPr>
        <p:spPr>
          <a:xfrm>
            <a:off x="839787" y="1138135"/>
            <a:ext cx="10230290" cy="4338537"/>
          </a:xfrm>
        </p:spPr>
        <p:txBody>
          <a:bodyPr>
            <a:normAutofit/>
          </a:bodyPr>
          <a:lstStyle/>
          <a:p>
            <a:pPr marL="285750" indent="-285750" algn="just">
              <a:buFont typeface="Arial" panose="020B0604020202020204" pitchFamily="34" charset="0"/>
              <a:buChar char="•"/>
            </a:pPr>
            <a:r>
              <a:rPr lang="ro-RO" sz="2400" dirty="0">
                <a:solidFill>
                  <a:srgbClr val="307939"/>
                </a:solidFill>
              </a:rPr>
              <a:t>este formată din persoane care înțeleg necesitatea unor măsuri afirmative, care evită realizarea unor evaluări etnice bazate pe generalizări nefondate și care totodată își formează judecățile de valoare fără a utiliza principii părtinitoare</a:t>
            </a:r>
          </a:p>
          <a:p>
            <a:pPr marL="342900" indent="-342900" algn="just">
              <a:buFont typeface="Arial" panose="020B0604020202020204" pitchFamily="34" charset="0"/>
              <a:buChar char="•"/>
            </a:pPr>
            <a:r>
              <a:rPr lang="ro-RO" sz="2400" dirty="0">
                <a:solidFill>
                  <a:srgbClr val="307939"/>
                </a:solidFill>
              </a:rPr>
              <a:t>acest segment este format preponderent din bărbați cu studii universitare proveniți din mediul urban, reprezintă 19% din respondenți</a:t>
            </a:r>
            <a:r>
              <a:rPr lang="ro-RO" sz="2400" dirty="0">
                <a:solidFill>
                  <a:srgbClr val="307939"/>
                </a:solidFill>
                <a:latin typeface="Bahnschrift Light" panose="020B0502040204020203" pitchFamily="34" charset="0"/>
              </a:rPr>
              <a:t>.  </a:t>
            </a:r>
            <a:endParaRPr lang="en-US" sz="2400" dirty="0">
              <a:solidFill>
                <a:srgbClr val="307939"/>
              </a:solidFill>
              <a:latin typeface="Bahnschrift Light" panose="020B0502040204020203" pitchFamily="34" charset="0"/>
            </a:endParaRPr>
          </a:p>
          <a:p>
            <a:endParaRPr lang="en-US" sz="2000" dirty="0">
              <a:solidFill>
                <a:srgbClr val="307939"/>
              </a:solidFill>
              <a:latin typeface="Bahnschrift Light" panose="020B0502040204020203" pitchFamily="34" charset="0"/>
            </a:endParaRPr>
          </a:p>
        </p:txBody>
      </p:sp>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124" name="Picture 4" descr="Premium Vector | Protesting people group. activists hold sign board or  placard, team holding announce poster and active protest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6041" y="4026074"/>
            <a:ext cx="4199914" cy="28319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ember page | ISS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9787" y="5476672"/>
            <a:ext cx="876747" cy="1055603"/>
          </a:xfrm>
          <a:prstGeom prst="rect">
            <a:avLst/>
          </a:prstGeom>
          <a:noFill/>
          <a:ln>
            <a:noFill/>
          </a:ln>
        </p:spPr>
      </p:pic>
      <p:sp>
        <p:nvSpPr>
          <p:cNvPr id="11" name="TextBox 10"/>
          <p:cNvSpPr txBox="1"/>
          <p:nvPr/>
        </p:nvSpPr>
        <p:spPr>
          <a:xfrm>
            <a:off x="8195955" y="5905726"/>
            <a:ext cx="4481209" cy="523220"/>
          </a:xfrm>
          <a:prstGeom prst="rect">
            <a:avLst/>
          </a:prstGeom>
          <a:noFill/>
        </p:spPr>
        <p:txBody>
          <a:bodyPr wrap="square" rtlCol="0">
            <a:spAutoFit/>
          </a:bodyPr>
          <a:lstStyle/>
          <a:p>
            <a:r>
              <a:rPr lang="ro-RO" sz="1400" dirty="0">
                <a:solidFill>
                  <a:schemeClr val="accent6">
                    <a:lumMod val="50000"/>
                  </a:schemeClr>
                </a:solidFill>
              </a:rPr>
              <a:t>Sursa datelor: </a:t>
            </a:r>
            <a:r>
              <a:rPr lang="ro-RO" sz="1400" i="1" dirty="0">
                <a:solidFill>
                  <a:schemeClr val="accent6">
                    <a:lumMod val="50000"/>
                  </a:schemeClr>
                </a:solidFill>
              </a:rPr>
              <a:t>Percepția asupra romilor în timpul pandemiei de Covid-19</a:t>
            </a:r>
            <a:r>
              <a:rPr lang="ro-RO" sz="1400" dirty="0">
                <a:solidFill>
                  <a:schemeClr val="accent6">
                    <a:lumMod val="50000"/>
                  </a:schemeClr>
                </a:solidFill>
              </a:rPr>
              <a:t>, 2020</a:t>
            </a:r>
            <a:endParaRPr lang="en-US" sz="1400" dirty="0">
              <a:solidFill>
                <a:schemeClr val="accent6">
                  <a:lumMod val="50000"/>
                </a:schemeClr>
              </a:solidFill>
            </a:endParaRPr>
          </a:p>
        </p:txBody>
      </p:sp>
    </p:spTree>
    <p:extLst>
      <p:ext uri="{BB962C8B-B14F-4D97-AF65-F5344CB8AC3E}">
        <p14:creationId xmlns:p14="http://schemas.microsoft.com/office/powerpoint/2010/main" val="3962023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60039" y="726732"/>
            <a:ext cx="9836290" cy="4655500"/>
          </a:xfrm>
          <a:prstGeom prst="rect">
            <a:avLst/>
          </a:prstGeom>
          <a:solidFill>
            <a:srgbClr val="307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p:cNvSpPr txBox="1">
            <a:spLocks/>
          </p:cNvSpPr>
          <p:nvPr/>
        </p:nvSpPr>
        <p:spPr>
          <a:xfrm>
            <a:off x="2423409" y="2391700"/>
            <a:ext cx="7309546" cy="132556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o-RO" sz="4000" dirty="0">
                <a:solidFill>
                  <a:schemeClr val="bg1"/>
                </a:solidFill>
                <a:effectLst>
                  <a:outerShdw blurRad="38100" dist="38100" dir="2700000" algn="tl">
                    <a:srgbClr val="000000">
                      <a:alpha val="43137"/>
                    </a:srgbClr>
                  </a:outerShdw>
                </a:effectLst>
                <a:latin typeface="Bahnschrift Light" panose="020B0502040204020203" pitchFamily="34" charset="0"/>
              </a:rPr>
              <a:t>Impactul programelor sociale în reducerea decalajului etnic</a:t>
            </a:r>
          </a:p>
        </p:txBody>
      </p:sp>
      <p:pic>
        <p:nvPicPr>
          <p:cNvPr id="6" name="Picture 5"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9809" y="5609094"/>
            <a:ext cx="876747" cy="1055603"/>
          </a:xfrm>
          <a:prstGeom prst="rect">
            <a:avLst/>
          </a:prstGeom>
          <a:noFill/>
          <a:ln>
            <a:noFill/>
          </a:ln>
        </p:spPr>
      </p:pic>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8" name="Picture 7"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3352975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4A4C5110-86DE-4EED-B580-54902812E3A2}"/>
              </a:ext>
            </a:extLst>
          </p:cNvPr>
          <p:cNvGraphicFramePr/>
          <p:nvPr>
            <p:extLst>
              <p:ext uri="{D42A27DB-BD31-4B8C-83A1-F6EECF244321}">
                <p14:modId xmlns:p14="http://schemas.microsoft.com/office/powerpoint/2010/main" val="670892821"/>
              </p:ext>
            </p:extLst>
          </p:nvPr>
        </p:nvGraphicFramePr>
        <p:xfrm>
          <a:off x="6876464" y="1721795"/>
          <a:ext cx="5127468" cy="3754875"/>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a:spLocks noGrp="1"/>
          </p:cNvSpPr>
          <p:nvPr>
            <p:ph idx="1"/>
          </p:nvPr>
        </p:nvSpPr>
        <p:spPr>
          <a:xfrm>
            <a:off x="332362" y="700391"/>
            <a:ext cx="6211739" cy="4603692"/>
          </a:xfrm>
        </p:spPr>
        <p:txBody>
          <a:bodyPr>
            <a:noAutofit/>
          </a:bodyPr>
          <a:lstStyle/>
          <a:p>
            <a:pPr algn="just"/>
            <a:r>
              <a:rPr lang="ro-RO" sz="2400" b="1" dirty="0">
                <a:solidFill>
                  <a:schemeClr val="accent5">
                    <a:lumMod val="75000"/>
                  </a:schemeClr>
                </a:solidFill>
              </a:rPr>
              <a:t>Impactul programelor sociale </a:t>
            </a:r>
            <a:r>
              <a:rPr lang="ro-RO" sz="2400" dirty="0">
                <a:solidFill>
                  <a:schemeClr val="bg2">
                    <a:lumMod val="10000"/>
                  </a:schemeClr>
                </a:solidFill>
              </a:rPr>
              <a:t>în reducerea decalajului etnic este, în general, unul </a:t>
            </a:r>
            <a:r>
              <a:rPr lang="ro-RO" sz="2400" b="1" dirty="0">
                <a:solidFill>
                  <a:schemeClr val="accent5">
                    <a:lumMod val="75000"/>
                  </a:schemeClr>
                </a:solidFill>
              </a:rPr>
              <a:t>moderat.</a:t>
            </a:r>
          </a:p>
          <a:p>
            <a:pPr algn="just"/>
            <a:r>
              <a:rPr lang="ro-RO" sz="2400" dirty="0">
                <a:solidFill>
                  <a:schemeClr val="bg2">
                    <a:lumMod val="10000"/>
                  </a:schemeClr>
                </a:solidFill>
              </a:rPr>
              <a:t>Romii care au fost beneficiarii unor astfel de programe, comparativ cu romii care nu au făcut parte din grupul țintă, au participat </a:t>
            </a:r>
            <a:r>
              <a:rPr lang="ro-RO" sz="2400" b="1" dirty="0">
                <a:solidFill>
                  <a:schemeClr val="accent5">
                    <a:lumMod val="75000"/>
                  </a:schemeClr>
                </a:solidFill>
              </a:rPr>
              <a:t>în mai mare măsură la cursuri de formare profesională, au o pondere mai mare a copiilor înscriși la creșă sau grădiniță, au efectuat controlul medical anual și au o vârstă mai mare la nașterea primului copil, cât și un nivel mai crescut de conștientizare a discriminării etnice.</a:t>
            </a:r>
            <a:endParaRPr lang="en-US" sz="2400" b="1" dirty="0">
              <a:solidFill>
                <a:schemeClr val="accent5">
                  <a:lumMod val="75000"/>
                </a:schemeClr>
              </a:solidFill>
            </a:endParaRPr>
          </a:p>
        </p:txBody>
      </p:sp>
      <p:sp>
        <p:nvSpPr>
          <p:cNvPr id="4" name="Rectangle 3"/>
          <p:cNvSpPr/>
          <p:nvPr/>
        </p:nvSpPr>
        <p:spPr>
          <a:xfrm>
            <a:off x="9727" y="5476670"/>
            <a:ext cx="12192000" cy="13910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9" name="Rectangle 8"/>
          <p:cNvSpPr/>
          <p:nvPr/>
        </p:nvSpPr>
        <p:spPr>
          <a:xfrm>
            <a:off x="7079619" y="700391"/>
            <a:ext cx="4721158" cy="707886"/>
          </a:xfrm>
          <a:prstGeom prst="rect">
            <a:avLst/>
          </a:prstGeom>
        </p:spPr>
        <p:txBody>
          <a:bodyPr wrap="square">
            <a:spAutoFit/>
          </a:bodyPr>
          <a:lstStyle/>
          <a:p>
            <a:pPr algn="ctr"/>
            <a:r>
              <a:rPr lang="ro-RO" sz="2000" dirty="0">
                <a:solidFill>
                  <a:schemeClr val="accent5">
                    <a:lumMod val="75000"/>
                  </a:schemeClr>
                </a:solidFill>
                <a:latin typeface="Bahnschrift Light" panose="020B0502040204020203" pitchFamily="34" charset="0"/>
                <a:ea typeface="Times New Roman" panose="02020603050405020304" pitchFamily="18" charset="0"/>
              </a:rPr>
              <a:t>Procentul persoanelor care au urmat un curs de formare profesională</a:t>
            </a:r>
            <a:endParaRPr lang="en-US" sz="2000" dirty="0">
              <a:solidFill>
                <a:schemeClr val="accent5">
                  <a:lumMod val="75000"/>
                </a:schemeClr>
              </a:solidFill>
              <a:latin typeface="Bahnschrift Light" panose="020B0502040204020203" pitchFamily="34" charset="0"/>
            </a:endParaRPr>
          </a:p>
        </p:txBody>
      </p:sp>
      <p:sp>
        <p:nvSpPr>
          <p:cNvPr id="7" name="TextBox 6"/>
          <p:cNvSpPr txBox="1"/>
          <p:nvPr/>
        </p:nvSpPr>
        <p:spPr>
          <a:xfrm>
            <a:off x="610749" y="5798004"/>
            <a:ext cx="4455583" cy="738664"/>
          </a:xfrm>
          <a:prstGeom prst="rect">
            <a:avLst/>
          </a:prstGeom>
          <a:noFill/>
        </p:spPr>
        <p:txBody>
          <a:bodyPr wrap="square" rtlCol="0">
            <a:spAutoFit/>
          </a:bodyPr>
          <a:lstStyle/>
          <a:p>
            <a:pPr algn="just"/>
            <a:r>
              <a:rPr lang="ro-RO" sz="1400" dirty="0">
                <a:solidFill>
                  <a:srgbClr val="002060"/>
                </a:solidFill>
              </a:rPr>
              <a:t>Sursa datelor: </a:t>
            </a:r>
            <a:r>
              <a:rPr lang="ro-RO" sz="1400" i="1" dirty="0">
                <a:solidFill>
                  <a:srgbClr val="002060"/>
                </a:solidFill>
              </a:rPr>
              <a:t>Studiu comparativ al nevoilor comunităților de romi în contextul stabilirii priorităților strategice de intervenție pentru incluziunea socială a acestora, </a:t>
            </a:r>
            <a:r>
              <a:rPr lang="ro-RO" sz="1400" dirty="0">
                <a:solidFill>
                  <a:srgbClr val="002060"/>
                </a:solidFill>
              </a:rPr>
              <a:t>2018</a:t>
            </a:r>
            <a:endParaRPr lang="ro-RO" sz="1400" i="1" dirty="0">
              <a:solidFill>
                <a:srgbClr val="002060"/>
              </a:solidFill>
            </a:endParaRPr>
          </a:p>
        </p:txBody>
      </p:sp>
    </p:spTree>
    <p:extLst>
      <p:ext uri="{BB962C8B-B14F-4D97-AF65-F5344CB8AC3E}">
        <p14:creationId xmlns:p14="http://schemas.microsoft.com/office/powerpoint/2010/main" val="3997302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50000"/>
          </a:schemeClr>
        </a:solidFill>
        <a:effectLst/>
      </p:bgPr>
    </p:bg>
    <p:spTree>
      <p:nvGrpSpPr>
        <p:cNvPr id="1" name=""/>
        <p:cNvGrpSpPr/>
        <p:nvPr/>
      </p:nvGrpSpPr>
      <p:grpSpPr>
        <a:xfrm>
          <a:off x="0" y="0"/>
          <a:ext cx="0" cy="0"/>
          <a:chOff x="0" y="0"/>
          <a:chExt cx="0" cy="0"/>
        </a:xfrm>
      </p:grpSpPr>
      <p:sp>
        <p:nvSpPr>
          <p:cNvPr id="4" name="Rectangle 3"/>
          <p:cNvSpPr/>
          <p:nvPr/>
        </p:nvSpPr>
        <p:spPr>
          <a:xfrm>
            <a:off x="0" y="5466945"/>
            <a:ext cx="12192000" cy="13910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graphicFrame>
        <p:nvGraphicFramePr>
          <p:cNvPr id="6" name="Chart 5">
            <a:extLst>
              <a:ext uri="{FF2B5EF4-FFF2-40B4-BE49-F238E27FC236}">
                <a16:creationId xmlns:a16="http://schemas.microsoft.com/office/drawing/2014/main" id="{64037145-004B-4E4E-81BB-002C2EABCBFB}"/>
              </a:ext>
            </a:extLst>
          </p:cNvPr>
          <p:cNvGraphicFramePr/>
          <p:nvPr>
            <p:extLst>
              <p:ext uri="{D42A27DB-BD31-4B8C-83A1-F6EECF244321}">
                <p14:modId xmlns:p14="http://schemas.microsoft.com/office/powerpoint/2010/main" val="2754012317"/>
              </p:ext>
            </p:extLst>
          </p:nvPr>
        </p:nvGraphicFramePr>
        <p:xfrm>
          <a:off x="97276" y="1322963"/>
          <a:ext cx="6544101" cy="39908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BA48B0E2-0BF1-4E45-8782-7AC37FAD901E}"/>
              </a:ext>
            </a:extLst>
          </p:cNvPr>
          <p:cNvGraphicFramePr/>
          <p:nvPr>
            <p:extLst>
              <p:ext uri="{D42A27DB-BD31-4B8C-83A1-F6EECF244321}">
                <p14:modId xmlns:p14="http://schemas.microsoft.com/office/powerpoint/2010/main" val="415613262"/>
              </p:ext>
            </p:extLst>
          </p:nvPr>
        </p:nvGraphicFramePr>
        <p:xfrm>
          <a:off x="6544100" y="2279111"/>
          <a:ext cx="5411194" cy="2891622"/>
        </p:xfrm>
        <a:graphic>
          <a:graphicData uri="http://schemas.openxmlformats.org/drawingml/2006/chart">
            <c:chart xmlns:c="http://schemas.openxmlformats.org/drawingml/2006/chart" xmlns:r="http://schemas.openxmlformats.org/officeDocument/2006/relationships" r:id="rId5"/>
          </a:graphicData>
        </a:graphic>
      </p:graphicFrame>
      <p:sp>
        <p:nvSpPr>
          <p:cNvPr id="8" name="Rectangle 7"/>
          <p:cNvSpPr/>
          <p:nvPr/>
        </p:nvSpPr>
        <p:spPr>
          <a:xfrm>
            <a:off x="372893" y="319376"/>
            <a:ext cx="6171207" cy="830997"/>
          </a:xfrm>
          <a:prstGeom prst="rect">
            <a:avLst/>
          </a:prstGeom>
        </p:spPr>
        <p:txBody>
          <a:bodyPr wrap="square">
            <a:spAutoFit/>
          </a:bodyPr>
          <a:lstStyle/>
          <a:p>
            <a:r>
              <a:rPr lang="ro-RO" sz="2400" dirty="0">
                <a:solidFill>
                  <a:schemeClr val="accent6">
                    <a:lumMod val="50000"/>
                  </a:schemeClr>
                </a:solidFill>
                <a:latin typeface="Bahnschrift Light" panose="020B0502040204020203" pitchFamily="34" charset="0"/>
                <a:ea typeface="Times New Roman" panose="02020603050405020304" pitchFamily="18" charset="0"/>
              </a:rPr>
              <a:t>Implicarea copiilor preșcolari în cadrul instituțiilor de învățământ formal </a:t>
            </a:r>
            <a:endParaRPr lang="en-US" sz="2400" dirty="0">
              <a:solidFill>
                <a:schemeClr val="accent6">
                  <a:lumMod val="50000"/>
                </a:schemeClr>
              </a:solidFill>
              <a:latin typeface="Bahnschrift Light" panose="020B0502040204020203" pitchFamily="34" charset="0"/>
            </a:endParaRPr>
          </a:p>
        </p:txBody>
      </p:sp>
      <p:sp>
        <p:nvSpPr>
          <p:cNvPr id="9" name="Rectangle 8"/>
          <p:cNvSpPr/>
          <p:nvPr/>
        </p:nvSpPr>
        <p:spPr>
          <a:xfrm>
            <a:off x="6641377" y="319376"/>
            <a:ext cx="5647898" cy="830997"/>
          </a:xfrm>
          <a:prstGeom prst="rect">
            <a:avLst/>
          </a:prstGeom>
        </p:spPr>
        <p:txBody>
          <a:bodyPr wrap="square">
            <a:spAutoFit/>
          </a:bodyPr>
          <a:lstStyle/>
          <a:p>
            <a:r>
              <a:rPr lang="ro-RO" sz="2400" dirty="0">
                <a:solidFill>
                  <a:schemeClr val="accent6">
                    <a:lumMod val="50000"/>
                  </a:schemeClr>
                </a:solidFill>
                <a:latin typeface="Bahnschrift Light" panose="020B0502040204020203" pitchFamily="34" charset="0"/>
                <a:ea typeface="Times New Roman" panose="02020603050405020304" pitchFamily="18" charset="0"/>
              </a:rPr>
              <a:t>Utilizarea mijloacelor contraceptive în rândul femeilor </a:t>
            </a:r>
            <a:endParaRPr lang="en-US" sz="2400" dirty="0">
              <a:solidFill>
                <a:schemeClr val="accent6">
                  <a:lumMod val="50000"/>
                </a:schemeClr>
              </a:solidFill>
              <a:latin typeface="Bahnschrift Light" panose="020B0502040204020203" pitchFamily="34" charset="0"/>
            </a:endParaRPr>
          </a:p>
        </p:txBody>
      </p:sp>
      <p:sp>
        <p:nvSpPr>
          <p:cNvPr id="12" name="TextBox 11"/>
          <p:cNvSpPr txBox="1"/>
          <p:nvPr/>
        </p:nvSpPr>
        <p:spPr>
          <a:xfrm>
            <a:off x="610749" y="5798004"/>
            <a:ext cx="4455583" cy="738664"/>
          </a:xfrm>
          <a:prstGeom prst="rect">
            <a:avLst/>
          </a:prstGeom>
          <a:noFill/>
        </p:spPr>
        <p:txBody>
          <a:bodyPr wrap="square" rtlCol="0">
            <a:spAutoFit/>
          </a:bodyPr>
          <a:lstStyle/>
          <a:p>
            <a:pPr algn="just"/>
            <a:r>
              <a:rPr lang="ro-RO" sz="1400" dirty="0">
                <a:solidFill>
                  <a:schemeClr val="accent6">
                    <a:lumMod val="50000"/>
                  </a:schemeClr>
                </a:solidFill>
              </a:rPr>
              <a:t>Sursa datelor: </a:t>
            </a:r>
            <a:r>
              <a:rPr lang="ro-RO" sz="1400" i="1" dirty="0">
                <a:solidFill>
                  <a:schemeClr val="accent6">
                    <a:lumMod val="50000"/>
                  </a:schemeClr>
                </a:solidFill>
              </a:rPr>
              <a:t>Studiu comparativ al nevoilor comunităților de romi în contextul stabilirii priorităților strategice de intervenție pentru incluziunea socială a acestora, </a:t>
            </a:r>
            <a:r>
              <a:rPr lang="ro-RO" sz="1400" dirty="0">
                <a:solidFill>
                  <a:schemeClr val="accent6">
                    <a:lumMod val="50000"/>
                  </a:schemeClr>
                </a:solidFill>
              </a:rPr>
              <a:t>2018</a:t>
            </a:r>
            <a:endParaRPr lang="ro-RO" sz="1400" i="1" dirty="0">
              <a:solidFill>
                <a:schemeClr val="accent6">
                  <a:lumMod val="50000"/>
                </a:schemeClr>
              </a:solidFill>
            </a:endParaRPr>
          </a:p>
        </p:txBody>
      </p:sp>
    </p:spTree>
    <p:extLst>
      <p:ext uri="{BB962C8B-B14F-4D97-AF65-F5344CB8AC3E}">
        <p14:creationId xmlns:p14="http://schemas.microsoft.com/office/powerpoint/2010/main" val="2192242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3352E">
            <a:alpha val="50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527" y="389106"/>
            <a:ext cx="5611238" cy="4914977"/>
          </a:xfrm>
        </p:spPr>
        <p:txBody>
          <a:bodyPr>
            <a:normAutofit fontScale="77500" lnSpcReduction="20000"/>
          </a:bodyPr>
          <a:lstStyle/>
          <a:p>
            <a:pPr marL="0" indent="0" algn="just">
              <a:lnSpc>
                <a:spcPct val="130000"/>
              </a:lnSpc>
              <a:buNone/>
            </a:pPr>
            <a:r>
              <a:rPr lang="ro-RO" dirty="0">
                <a:solidFill>
                  <a:schemeClr val="bg1"/>
                </a:solidFill>
                <a:effectLst>
                  <a:outerShdw blurRad="38100" dist="38100" dir="2700000" algn="tl">
                    <a:srgbClr val="000000">
                      <a:alpha val="43137"/>
                    </a:srgbClr>
                  </a:outerShdw>
                </a:effectLst>
              </a:rPr>
              <a:t>Decalajul între romi și populația generală </a:t>
            </a:r>
            <a:r>
              <a:rPr lang="ro-RO" b="1" dirty="0">
                <a:solidFill>
                  <a:schemeClr val="bg1"/>
                </a:solidFill>
                <a:effectLst>
                  <a:outerShdw blurRad="38100" dist="38100" dir="2700000" algn="tl">
                    <a:srgbClr val="000000">
                      <a:alpha val="43137"/>
                    </a:srgbClr>
                  </a:outerShdw>
                </a:effectLst>
              </a:rPr>
              <a:t>continuă să fie unul semnificativ:</a:t>
            </a:r>
            <a:r>
              <a:rPr lang="ro-RO" dirty="0">
                <a:solidFill>
                  <a:schemeClr val="bg1"/>
                </a:solidFill>
                <a:effectLst>
                  <a:outerShdw blurRad="38100" dist="38100" dir="2700000" algn="tl">
                    <a:srgbClr val="000000">
                      <a:alpha val="43137"/>
                    </a:srgbClr>
                  </a:outerShdw>
                </a:effectLst>
              </a:rPr>
              <a:t> înscrierea în învățământul formal și abandonul școlar rămân probleme întâlnite la nivelul comunităților rome, părinții romi declară într-un </a:t>
            </a:r>
            <a:r>
              <a:rPr lang="ro-RO" b="1" dirty="0">
                <a:solidFill>
                  <a:schemeClr val="bg1"/>
                </a:solidFill>
                <a:effectLst>
                  <a:outerShdw blurRad="38100" dist="38100" dir="2700000" algn="tl">
                    <a:srgbClr val="000000">
                      <a:alpha val="43137"/>
                    </a:srgbClr>
                  </a:outerShdw>
                </a:effectLst>
              </a:rPr>
              <a:t>procent mult mai mic </a:t>
            </a:r>
            <a:r>
              <a:rPr lang="ro-RO" dirty="0">
                <a:solidFill>
                  <a:schemeClr val="bg1"/>
                </a:solidFill>
                <a:effectLst>
                  <a:outerShdw blurRad="38100" dist="38100" dir="2700000" algn="tl">
                    <a:srgbClr val="000000">
                      <a:alpha val="43137"/>
                    </a:srgbClr>
                  </a:outerShdw>
                </a:effectLst>
              </a:rPr>
              <a:t>decât populația ne-romă că proprii lor </a:t>
            </a:r>
            <a:r>
              <a:rPr lang="ro-RO" b="1" dirty="0">
                <a:solidFill>
                  <a:schemeClr val="bg1"/>
                </a:solidFill>
                <a:effectLst>
                  <a:outerShdw blurRad="38100" dist="38100" dir="2700000" algn="tl">
                    <a:srgbClr val="000000">
                      <a:alpha val="43137"/>
                    </a:srgbClr>
                  </a:outerShdw>
                </a:effectLst>
              </a:rPr>
              <a:t>copii știu să scrie, să citească </a:t>
            </a:r>
            <a:r>
              <a:rPr lang="ro-RO" dirty="0">
                <a:solidFill>
                  <a:schemeClr val="bg1"/>
                </a:solidFill>
                <a:effectLst>
                  <a:outerShdw blurRad="38100" dist="38100" dir="2700000" algn="tl">
                    <a:srgbClr val="000000">
                      <a:alpha val="43137"/>
                    </a:srgbClr>
                  </a:outerShdw>
                </a:effectLst>
              </a:rPr>
              <a:t>sau să utilizeze calculatorul foarte bine, femeile rome accesează </a:t>
            </a:r>
            <a:r>
              <a:rPr lang="ro-RO" b="1" dirty="0">
                <a:solidFill>
                  <a:schemeClr val="bg1"/>
                </a:solidFill>
                <a:effectLst>
                  <a:outerShdw blurRad="38100" dist="38100" dir="2700000" algn="tl">
                    <a:srgbClr val="000000">
                      <a:alpha val="43137"/>
                    </a:srgbClr>
                  </a:outerShdw>
                </a:effectLst>
              </a:rPr>
              <a:t>serviciile de sănătate în timpul sarcinii mai rar decât cele ne-rome</a:t>
            </a:r>
            <a:r>
              <a:rPr lang="ro-RO" dirty="0">
                <a:solidFill>
                  <a:schemeClr val="bg1"/>
                </a:solidFill>
                <a:effectLst>
                  <a:outerShdw blurRad="38100" dist="38100" dir="2700000" algn="tl">
                    <a:srgbClr val="000000">
                      <a:alpha val="43137"/>
                    </a:srgbClr>
                  </a:outerShdw>
                </a:effectLst>
              </a:rPr>
              <a:t>, iar nivelul de participare a romilor la procesul electoral este </a:t>
            </a:r>
            <a:r>
              <a:rPr lang="ro-RO" b="1" dirty="0">
                <a:solidFill>
                  <a:schemeClr val="bg1"/>
                </a:solidFill>
                <a:effectLst>
                  <a:outerShdw blurRad="38100" dist="38100" dir="2700000" algn="tl">
                    <a:srgbClr val="000000">
                      <a:alpha val="43137"/>
                    </a:srgbClr>
                  </a:outerShdw>
                </a:effectLst>
              </a:rPr>
              <a:t>cu aproximativ 20% mai mic </a:t>
            </a:r>
            <a:r>
              <a:rPr lang="ro-RO" dirty="0">
                <a:solidFill>
                  <a:schemeClr val="bg1"/>
                </a:solidFill>
                <a:effectLst>
                  <a:outerShdw blurRad="38100" dist="38100" dir="2700000" algn="tl">
                    <a:srgbClr val="000000">
                      <a:alpha val="43137"/>
                    </a:srgbClr>
                  </a:outerShdw>
                </a:effectLst>
              </a:rPr>
              <a:t>decât în rândul populației generale. </a:t>
            </a:r>
            <a:endParaRPr lang="en-US"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0" y="5466945"/>
            <a:ext cx="12192000" cy="13910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graphicFrame>
        <p:nvGraphicFramePr>
          <p:cNvPr id="6" name="Chart 5">
            <a:extLst>
              <a:ext uri="{FF2B5EF4-FFF2-40B4-BE49-F238E27FC236}">
                <a16:creationId xmlns:a16="http://schemas.microsoft.com/office/drawing/2014/main" id="{0072723C-EB50-4114-88EE-4BB7145C6197}"/>
              </a:ext>
            </a:extLst>
          </p:cNvPr>
          <p:cNvGraphicFramePr/>
          <p:nvPr>
            <p:extLst>
              <p:ext uri="{D42A27DB-BD31-4B8C-83A1-F6EECF244321}">
                <p14:modId xmlns:p14="http://schemas.microsoft.com/office/powerpoint/2010/main" val="3757972846"/>
              </p:ext>
            </p:extLst>
          </p:nvPr>
        </p:nvGraphicFramePr>
        <p:xfrm>
          <a:off x="6712085" y="1246039"/>
          <a:ext cx="5282119" cy="4220906"/>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p:cNvSpPr/>
          <p:nvPr/>
        </p:nvSpPr>
        <p:spPr>
          <a:xfrm>
            <a:off x="7078167" y="389106"/>
            <a:ext cx="4549953" cy="707886"/>
          </a:xfrm>
          <a:prstGeom prst="rect">
            <a:avLst/>
          </a:prstGeom>
        </p:spPr>
        <p:txBody>
          <a:bodyPr wrap="square">
            <a:spAutoFit/>
          </a:bodyPr>
          <a:lstStyle/>
          <a:p>
            <a:pPr algn="ctr">
              <a:spcBef>
                <a:spcPts val="500"/>
              </a:spcBef>
              <a:spcAft>
                <a:spcPts val="1000"/>
              </a:spcAft>
            </a:pPr>
            <a:r>
              <a:rPr lang="ro-RO" sz="2000" dirty="0">
                <a:solidFill>
                  <a:schemeClr val="bg1"/>
                </a:solidFill>
                <a:effectLst>
                  <a:outerShdw blurRad="38100" dist="38100" dir="2700000" algn="tl">
                    <a:srgbClr val="000000">
                      <a:alpha val="43137"/>
                    </a:srgbClr>
                  </a:outerShdw>
                </a:effectLst>
                <a:latin typeface="Calibri Light" panose="020F0302020204030204" pitchFamily="34" charset="0"/>
                <a:ea typeface="Times New Roman" panose="02020603050405020304" pitchFamily="18" charset="0"/>
                <a:cs typeface="Calibri Light" panose="020F0302020204030204" pitchFamily="34" charset="0"/>
              </a:rPr>
              <a:t>Nivelul de însușire a competențelor educaționale de bază de către copii </a:t>
            </a:r>
            <a:endParaRPr lang="en-US" sz="2000" dirty="0">
              <a:solidFill>
                <a:schemeClr val="bg1"/>
              </a:solidFill>
              <a:effectLst>
                <a:outerShdw blurRad="38100" dist="38100" dir="2700000" algn="tl">
                  <a:srgbClr val="000000">
                    <a:alpha val="43137"/>
                  </a:srgbClr>
                </a:outerShdw>
              </a:effectLst>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8" name="TextBox 7"/>
          <p:cNvSpPr txBox="1"/>
          <p:nvPr/>
        </p:nvSpPr>
        <p:spPr>
          <a:xfrm>
            <a:off x="610749" y="5798004"/>
            <a:ext cx="4455583" cy="738664"/>
          </a:xfrm>
          <a:prstGeom prst="rect">
            <a:avLst/>
          </a:prstGeom>
          <a:noFill/>
        </p:spPr>
        <p:txBody>
          <a:bodyPr wrap="square" rtlCol="0">
            <a:spAutoFit/>
          </a:bodyPr>
          <a:lstStyle/>
          <a:p>
            <a:pPr algn="just"/>
            <a:r>
              <a:rPr lang="ro-RO" sz="1400" dirty="0">
                <a:solidFill>
                  <a:srgbClr val="002060"/>
                </a:solidFill>
              </a:rPr>
              <a:t>Sursa datelor: </a:t>
            </a:r>
            <a:r>
              <a:rPr lang="ro-RO" sz="1400" i="1" dirty="0">
                <a:solidFill>
                  <a:srgbClr val="002060"/>
                </a:solidFill>
              </a:rPr>
              <a:t>Studiu comparativ al nevoilor comunităților de romi în contextul stabilirii priorităților strategice de intervenție pentru incluziunea socială a acestora, </a:t>
            </a:r>
            <a:r>
              <a:rPr lang="ro-RO" sz="1400" dirty="0">
                <a:solidFill>
                  <a:srgbClr val="002060"/>
                </a:solidFill>
              </a:rPr>
              <a:t>2018</a:t>
            </a:r>
            <a:endParaRPr lang="ro-RO" sz="1400" i="1" dirty="0">
              <a:solidFill>
                <a:srgbClr val="002060"/>
              </a:solidFill>
            </a:endParaRPr>
          </a:p>
        </p:txBody>
      </p:sp>
    </p:spTree>
    <p:extLst>
      <p:ext uri="{BB962C8B-B14F-4D97-AF65-F5344CB8AC3E}">
        <p14:creationId xmlns:p14="http://schemas.microsoft.com/office/powerpoint/2010/main" val="2640519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0" y="5466945"/>
            <a:ext cx="12192000" cy="13910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graphicFrame>
        <p:nvGraphicFramePr>
          <p:cNvPr id="6" name="Chart 5">
            <a:extLst>
              <a:ext uri="{FF2B5EF4-FFF2-40B4-BE49-F238E27FC236}">
                <a16:creationId xmlns:a16="http://schemas.microsoft.com/office/drawing/2014/main" id="{A69978B2-2F1D-4612-83BA-B88C3D63E9D7}"/>
              </a:ext>
            </a:extLst>
          </p:cNvPr>
          <p:cNvGraphicFramePr/>
          <p:nvPr>
            <p:extLst>
              <p:ext uri="{D42A27DB-BD31-4B8C-83A1-F6EECF244321}">
                <p14:modId xmlns:p14="http://schemas.microsoft.com/office/powerpoint/2010/main" val="1019120416"/>
              </p:ext>
            </p:extLst>
          </p:nvPr>
        </p:nvGraphicFramePr>
        <p:xfrm>
          <a:off x="113488" y="1789889"/>
          <a:ext cx="5553865" cy="351419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13487" y="609733"/>
            <a:ext cx="5553865" cy="369332"/>
          </a:xfrm>
          <a:prstGeom prst="rect">
            <a:avLst/>
          </a:prstGeom>
        </p:spPr>
        <p:txBody>
          <a:bodyPr wrap="square">
            <a:spAutoFit/>
          </a:bodyPr>
          <a:lstStyle/>
          <a:p>
            <a:pPr algn="ctr"/>
            <a:r>
              <a:rPr lang="ro-RO" dirty="0">
                <a:solidFill>
                  <a:schemeClr val="accent5">
                    <a:lumMod val="75000"/>
                  </a:schemeClr>
                </a:solidFill>
                <a:latin typeface="Bahnschrift Light" panose="020B0502040204020203" pitchFamily="34" charset="0"/>
                <a:ea typeface="Times New Roman" panose="02020603050405020304" pitchFamily="18" charset="0"/>
              </a:rPr>
              <a:t>Gradul de implicare în procesul electoral </a:t>
            </a:r>
            <a:endParaRPr lang="en-US" dirty="0">
              <a:solidFill>
                <a:schemeClr val="accent5">
                  <a:lumMod val="75000"/>
                </a:schemeClr>
              </a:solidFill>
              <a:latin typeface="Bahnschrift Light" panose="020B0502040204020203" pitchFamily="34" charset="0"/>
            </a:endParaRPr>
          </a:p>
        </p:txBody>
      </p:sp>
      <p:graphicFrame>
        <p:nvGraphicFramePr>
          <p:cNvPr id="8" name="Chart 7">
            <a:extLst>
              <a:ext uri="{FF2B5EF4-FFF2-40B4-BE49-F238E27FC236}">
                <a16:creationId xmlns:a16="http://schemas.microsoft.com/office/drawing/2014/main" id="{018430B2-906A-494A-B20A-B8237AA20CB6}"/>
              </a:ext>
            </a:extLst>
          </p:cNvPr>
          <p:cNvGraphicFramePr/>
          <p:nvPr>
            <p:extLst>
              <p:ext uri="{D42A27DB-BD31-4B8C-83A1-F6EECF244321}">
                <p14:modId xmlns:p14="http://schemas.microsoft.com/office/powerpoint/2010/main" val="3480584047"/>
              </p:ext>
            </p:extLst>
          </p:nvPr>
        </p:nvGraphicFramePr>
        <p:xfrm>
          <a:off x="6544102" y="1789889"/>
          <a:ext cx="5430648" cy="3514193"/>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p:cNvSpPr/>
          <p:nvPr/>
        </p:nvSpPr>
        <p:spPr>
          <a:xfrm>
            <a:off x="6544101" y="609733"/>
            <a:ext cx="5430650" cy="369332"/>
          </a:xfrm>
          <a:prstGeom prst="rect">
            <a:avLst/>
          </a:prstGeom>
        </p:spPr>
        <p:txBody>
          <a:bodyPr wrap="square">
            <a:spAutoFit/>
          </a:bodyPr>
          <a:lstStyle/>
          <a:p>
            <a:pPr algn="just">
              <a:spcBef>
                <a:spcPts val="500"/>
              </a:spcBef>
              <a:spcAft>
                <a:spcPts val="1000"/>
              </a:spcAft>
            </a:pPr>
            <a:r>
              <a:rPr lang="ro-RO" dirty="0">
                <a:solidFill>
                  <a:schemeClr val="accent5">
                    <a:lumMod val="75000"/>
                  </a:schemeClr>
                </a:solidFill>
                <a:latin typeface="Bahnschrift Light" panose="020B0502040204020203" pitchFamily="34" charset="0"/>
                <a:ea typeface="Times New Roman" panose="02020603050405020304" pitchFamily="18" charset="0"/>
                <a:cs typeface="Calibri Light" panose="020F0302020204030204" pitchFamily="34" charset="0"/>
              </a:rPr>
              <a:t>Relația părinților cu instituțiile de educație formală </a:t>
            </a:r>
            <a:endParaRPr lang="en-US" dirty="0">
              <a:solidFill>
                <a:schemeClr val="accent5">
                  <a:lumMod val="75000"/>
                </a:schemeClr>
              </a:solidFill>
              <a:latin typeface="Bahnschrift Light" panose="020B0502040204020203" pitchFamily="34" charset="0"/>
              <a:ea typeface="Times New Roman" panose="02020603050405020304" pitchFamily="18" charset="0"/>
              <a:cs typeface="Calibri Light" panose="020F0302020204030204" pitchFamily="34" charset="0"/>
            </a:endParaRPr>
          </a:p>
        </p:txBody>
      </p:sp>
      <p:sp>
        <p:nvSpPr>
          <p:cNvPr id="11" name="TextBox 10"/>
          <p:cNvSpPr txBox="1"/>
          <p:nvPr/>
        </p:nvSpPr>
        <p:spPr>
          <a:xfrm>
            <a:off x="610749" y="5798004"/>
            <a:ext cx="4455583" cy="738664"/>
          </a:xfrm>
          <a:prstGeom prst="rect">
            <a:avLst/>
          </a:prstGeom>
          <a:noFill/>
        </p:spPr>
        <p:txBody>
          <a:bodyPr wrap="square" rtlCol="0">
            <a:spAutoFit/>
          </a:bodyPr>
          <a:lstStyle/>
          <a:p>
            <a:pPr algn="just"/>
            <a:r>
              <a:rPr lang="ro-RO" sz="1400" dirty="0">
                <a:solidFill>
                  <a:srgbClr val="002060"/>
                </a:solidFill>
              </a:rPr>
              <a:t>Sursa datelor: </a:t>
            </a:r>
            <a:r>
              <a:rPr lang="ro-RO" sz="1400" i="1" dirty="0">
                <a:solidFill>
                  <a:srgbClr val="002060"/>
                </a:solidFill>
              </a:rPr>
              <a:t>Studiu comparativ al nevoilor comunităților de romi în contextul stabilirii priorităților strategice de intervenție pentru incluziunea socială a acestora, </a:t>
            </a:r>
            <a:r>
              <a:rPr lang="ro-RO" sz="1400" dirty="0">
                <a:solidFill>
                  <a:srgbClr val="002060"/>
                </a:solidFill>
              </a:rPr>
              <a:t>2018</a:t>
            </a:r>
            <a:endParaRPr lang="ro-RO" sz="1400" i="1" dirty="0">
              <a:solidFill>
                <a:srgbClr val="002060"/>
              </a:solidFill>
            </a:endParaRPr>
          </a:p>
        </p:txBody>
      </p:sp>
    </p:spTree>
    <p:extLst>
      <p:ext uri="{BB962C8B-B14F-4D97-AF65-F5344CB8AC3E}">
        <p14:creationId xmlns:p14="http://schemas.microsoft.com/office/powerpoint/2010/main" val="2647046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8300" y="540320"/>
            <a:ext cx="8996058" cy="2474001"/>
          </a:xfrm>
        </p:spPr>
        <p:txBody>
          <a:bodyPr>
            <a:normAutofit lnSpcReduction="10000"/>
          </a:bodyPr>
          <a:lstStyle/>
          <a:p>
            <a:pPr marL="0" indent="0" algn="just">
              <a:buNone/>
            </a:pPr>
            <a:r>
              <a:rPr lang="ro-RO" sz="3200" dirty="0"/>
              <a:t>Adăugând acestor rezultate și </a:t>
            </a:r>
            <a:r>
              <a:rPr lang="ro-RO" sz="3200" dirty="0">
                <a:solidFill>
                  <a:srgbClr val="E3352E"/>
                </a:solidFill>
              </a:rPr>
              <a:t>conștientizarea mai redusă a discriminării</a:t>
            </a:r>
            <a:r>
              <a:rPr lang="ro-RO" sz="3200" dirty="0"/>
              <a:t> în rândul ne-romilor decât în rândul populației de etnie romă, se creează astfel premisele unei </a:t>
            </a:r>
            <a:r>
              <a:rPr lang="ro-RO" sz="3200" dirty="0">
                <a:solidFill>
                  <a:srgbClr val="E3352E"/>
                </a:solidFill>
              </a:rPr>
              <a:t>absențe a problemelor și intereselor rome de pe agenda guvernamentală </a:t>
            </a:r>
            <a:r>
              <a:rPr lang="ro-RO" sz="3200" dirty="0"/>
              <a:t>sau din discursul public, amplificând riscurile de excluziune socială.</a:t>
            </a:r>
            <a:endParaRPr lang="en-US" sz="3200" dirty="0"/>
          </a:p>
        </p:txBody>
      </p:sp>
      <p:sp>
        <p:nvSpPr>
          <p:cNvPr id="4" name="Rectangle 3"/>
          <p:cNvSpPr/>
          <p:nvPr/>
        </p:nvSpPr>
        <p:spPr>
          <a:xfrm>
            <a:off x="0" y="5466945"/>
            <a:ext cx="12192000" cy="13910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pic>
        <p:nvPicPr>
          <p:cNvPr id="1026" name="Picture 2" descr="Dezbatere: Propuneri de amendare a O.G.26/2000 cu privire la asociatii si  fundatii"/>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404" b="8986"/>
          <a:stretch/>
        </p:blipFill>
        <p:spPr bwMode="auto">
          <a:xfrm>
            <a:off x="3492291" y="3100616"/>
            <a:ext cx="5226872" cy="2538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340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60039" y="726732"/>
            <a:ext cx="9836290" cy="4655500"/>
          </a:xfrm>
          <a:prstGeom prst="rect">
            <a:avLst/>
          </a:prstGeom>
          <a:solidFill>
            <a:srgbClr val="307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p:cNvSpPr txBox="1">
            <a:spLocks/>
          </p:cNvSpPr>
          <p:nvPr/>
        </p:nvSpPr>
        <p:spPr>
          <a:xfrm>
            <a:off x="2256816" y="2391700"/>
            <a:ext cx="7966953" cy="132556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o-RO" sz="4000" dirty="0">
                <a:solidFill>
                  <a:schemeClr val="bg1"/>
                </a:solidFill>
                <a:effectLst>
                  <a:outerShdw blurRad="38100" dist="38100" dir="2700000" algn="tl">
                    <a:srgbClr val="000000">
                      <a:alpha val="43137"/>
                    </a:srgbClr>
                  </a:outerShdw>
                </a:effectLst>
                <a:latin typeface="Bahnschrift Light" panose="020B0502040204020203" pitchFamily="34" charset="0"/>
              </a:rPr>
              <a:t>Riscuri de excluziune socială bazate pe autoidentificare etnică</a:t>
            </a:r>
          </a:p>
        </p:txBody>
      </p:sp>
      <p:pic>
        <p:nvPicPr>
          <p:cNvPr id="6" name="Picture 5"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9809" y="5609094"/>
            <a:ext cx="876747" cy="1055603"/>
          </a:xfrm>
          <a:prstGeom prst="rect">
            <a:avLst/>
          </a:prstGeom>
          <a:noFill/>
          <a:ln>
            <a:noFill/>
          </a:ln>
        </p:spPr>
      </p:pic>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8" name="Picture 7"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1807048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8E2E4"/>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927" y="412424"/>
            <a:ext cx="10705898" cy="2125988"/>
          </a:xfrm>
        </p:spPr>
        <p:txBody>
          <a:bodyPr>
            <a:normAutofit/>
          </a:bodyPr>
          <a:lstStyle/>
          <a:p>
            <a:pPr algn="just"/>
            <a:r>
              <a:rPr lang="ro-RO" dirty="0">
                <a:solidFill>
                  <a:schemeClr val="accent5">
                    <a:lumMod val="50000"/>
                  </a:schemeClr>
                </a:solidFill>
              </a:rPr>
              <a:t>Cuvântul </a:t>
            </a:r>
            <a:r>
              <a:rPr lang="ro-RO" dirty="0">
                <a:solidFill>
                  <a:schemeClr val="accent1">
                    <a:lumMod val="75000"/>
                  </a:schemeClr>
                </a:solidFill>
              </a:rPr>
              <a:t>rom</a:t>
            </a:r>
            <a:r>
              <a:rPr lang="ro-RO" dirty="0">
                <a:solidFill>
                  <a:schemeClr val="accent5">
                    <a:lumMod val="50000"/>
                  </a:schemeClr>
                </a:solidFill>
              </a:rPr>
              <a:t> provine din limba romani și desemnează apartenența etnică a membrilor acestui grup.</a:t>
            </a:r>
          </a:p>
          <a:p>
            <a:pPr algn="just"/>
            <a:r>
              <a:rPr lang="ro-RO" dirty="0">
                <a:solidFill>
                  <a:schemeClr val="accent5">
                    <a:lumMod val="50000"/>
                  </a:schemeClr>
                </a:solidFill>
              </a:rPr>
              <a:t>Termenul de „țigan” este o poreclă cu conotații peiorative, ce obișnuia să se refere la robii din spațiul românesc.</a:t>
            </a:r>
          </a:p>
        </p:txBody>
      </p:sp>
      <p:sp>
        <p:nvSpPr>
          <p:cNvPr id="4" name="Rectangle 3"/>
          <p:cNvSpPr/>
          <p:nvPr/>
        </p:nvSpPr>
        <p:spPr>
          <a:xfrm>
            <a:off x="-69952" y="5639535"/>
            <a:ext cx="12192000" cy="1218465"/>
          </a:xfrm>
          <a:prstGeom prst="rect">
            <a:avLst/>
          </a:prstGeom>
          <a:solidFill>
            <a:srgbClr val="E8E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pic>
        <p:nvPicPr>
          <p:cNvPr id="3074" name="Picture 2" descr="Identity crisis during lockdown? An expert explains all"/>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9822"/>
          <a:stretch/>
        </p:blipFill>
        <p:spPr bwMode="auto">
          <a:xfrm>
            <a:off x="-163305" y="2538412"/>
            <a:ext cx="3700984" cy="43195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700984" y="2586744"/>
            <a:ext cx="7852841" cy="3108543"/>
          </a:xfrm>
          <a:prstGeom prst="rect">
            <a:avLst/>
          </a:prstGeom>
          <a:noFill/>
        </p:spPr>
        <p:txBody>
          <a:bodyPr wrap="square" rtlCol="0">
            <a:spAutoFit/>
          </a:bodyPr>
          <a:lstStyle/>
          <a:p>
            <a:pPr algn="just"/>
            <a:r>
              <a:rPr lang="ro-RO" sz="2800" dirty="0">
                <a:solidFill>
                  <a:schemeClr val="accent5">
                    <a:lumMod val="50000"/>
                  </a:schemeClr>
                </a:solidFill>
              </a:rPr>
              <a:t>O parte din membrii grupului preferă să se autoidentifice cu termenul de „țigan” care urmare a faptului că s-au obișnuit cu „porecla”. </a:t>
            </a:r>
          </a:p>
          <a:p>
            <a:pPr algn="just"/>
            <a:endParaRPr lang="ro-RO" sz="2800" dirty="0">
              <a:solidFill>
                <a:schemeClr val="accent5">
                  <a:lumMod val="50000"/>
                </a:schemeClr>
              </a:solidFill>
            </a:endParaRPr>
          </a:p>
          <a:p>
            <a:pPr algn="just"/>
            <a:r>
              <a:rPr lang="ro-RO" sz="2800" dirty="0">
                <a:solidFill>
                  <a:schemeClr val="accent5">
                    <a:lumMod val="50000"/>
                  </a:schemeClr>
                </a:solidFill>
              </a:rPr>
              <a:t>În ce măsură riscurile de excluziune socială diferă în funcție de modurile de construcție identitarăde asumare a etniei (rom vs. </a:t>
            </a:r>
            <a:r>
              <a:rPr lang="ro-RO" sz="2800" i="1" dirty="0">
                <a:solidFill>
                  <a:schemeClr val="accent5">
                    <a:lumMod val="50000"/>
                  </a:schemeClr>
                </a:solidFill>
              </a:rPr>
              <a:t>țigan</a:t>
            </a:r>
            <a:r>
              <a:rPr lang="ro-RO" sz="2800" dirty="0">
                <a:solidFill>
                  <a:schemeClr val="accent5">
                    <a:lumMod val="50000"/>
                  </a:schemeClr>
                </a:solidFill>
              </a:rPr>
              <a:t>)?</a:t>
            </a:r>
            <a:endParaRPr lang="en-US" sz="2800" dirty="0">
              <a:solidFill>
                <a:schemeClr val="accent5">
                  <a:lumMod val="50000"/>
                </a:schemeClr>
              </a:solidFill>
            </a:endParaRPr>
          </a:p>
        </p:txBody>
      </p:sp>
    </p:spTree>
    <p:extLst>
      <p:ext uri="{BB962C8B-B14F-4D97-AF65-F5344CB8AC3E}">
        <p14:creationId xmlns:p14="http://schemas.microsoft.com/office/powerpoint/2010/main" val="2547255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6" name="Rectangle 5"/>
          <p:cNvSpPr/>
          <p:nvPr/>
        </p:nvSpPr>
        <p:spPr>
          <a:xfrm>
            <a:off x="643646" y="324204"/>
            <a:ext cx="10924161" cy="1569660"/>
          </a:xfrm>
          <a:prstGeom prst="rect">
            <a:avLst/>
          </a:prstGeom>
        </p:spPr>
        <p:txBody>
          <a:bodyPr wrap="square">
            <a:spAutoFit/>
          </a:bodyPr>
          <a:lstStyle/>
          <a:p>
            <a:pPr algn="just"/>
            <a:r>
              <a:rPr lang="ro-RO" sz="2400" dirty="0">
                <a:solidFill>
                  <a:schemeClr val="accent6">
                    <a:lumMod val="50000"/>
                  </a:schemeClr>
                </a:solidFill>
                <a:ea typeface="Times New Roman" panose="02020603050405020304" pitchFamily="18" charset="0"/>
              </a:rPr>
              <a:t>În timp ce 99% dintre copiii din populația generală sunt înscriși la școală, în cazul copiilor de etnie romă situația stă diferit: </a:t>
            </a:r>
            <a:r>
              <a:rPr lang="ro-RO" sz="2400" b="1" dirty="0">
                <a:solidFill>
                  <a:schemeClr val="accent6">
                    <a:lumMod val="50000"/>
                  </a:schemeClr>
                </a:solidFill>
                <a:ea typeface="Times New Roman" panose="02020603050405020304" pitchFamily="18" charset="0"/>
              </a:rPr>
              <a:t>82%</a:t>
            </a:r>
            <a:r>
              <a:rPr lang="ro-RO" sz="2400" dirty="0">
                <a:solidFill>
                  <a:schemeClr val="accent6">
                    <a:lumMod val="50000"/>
                  </a:schemeClr>
                </a:solidFill>
                <a:ea typeface="Times New Roman" panose="02020603050405020304" pitchFamily="18" charset="0"/>
              </a:rPr>
              <a:t> dintre copiii ai căror părinți </a:t>
            </a:r>
            <a:r>
              <a:rPr lang="ro-RO" sz="2400" b="1" dirty="0">
                <a:solidFill>
                  <a:schemeClr val="accent6">
                    <a:lumMod val="50000"/>
                  </a:schemeClr>
                </a:solidFill>
                <a:ea typeface="Times New Roman" panose="02020603050405020304" pitchFamily="18" charset="0"/>
              </a:rPr>
              <a:t>s-au identificat ca romi</a:t>
            </a:r>
            <a:r>
              <a:rPr lang="ro-RO" sz="2400" dirty="0">
                <a:solidFill>
                  <a:schemeClr val="accent6">
                    <a:lumMod val="50000"/>
                  </a:schemeClr>
                </a:solidFill>
                <a:ea typeface="Times New Roman" panose="02020603050405020304" pitchFamily="18" charset="0"/>
              </a:rPr>
              <a:t> sunt înmatriculați în sistemul de învățământ, iar procentul respectiv este de </a:t>
            </a:r>
            <a:r>
              <a:rPr lang="ro-RO" sz="2400" b="1" dirty="0">
                <a:solidFill>
                  <a:schemeClr val="accent6">
                    <a:lumMod val="50000"/>
                  </a:schemeClr>
                </a:solidFill>
                <a:ea typeface="Times New Roman" panose="02020603050405020304" pitchFamily="18" charset="0"/>
              </a:rPr>
              <a:t>76%</a:t>
            </a:r>
            <a:r>
              <a:rPr lang="ro-RO" sz="2400" dirty="0">
                <a:solidFill>
                  <a:schemeClr val="accent6">
                    <a:lumMod val="50000"/>
                  </a:schemeClr>
                </a:solidFill>
                <a:ea typeface="Times New Roman" panose="02020603050405020304" pitchFamily="18" charset="0"/>
              </a:rPr>
              <a:t> în rândul copiilor ai căror părinți </a:t>
            </a:r>
            <a:r>
              <a:rPr lang="ro-RO" sz="2400" b="1" dirty="0">
                <a:solidFill>
                  <a:schemeClr val="accent6">
                    <a:lumMod val="50000"/>
                  </a:schemeClr>
                </a:solidFill>
                <a:ea typeface="Times New Roman" panose="02020603050405020304" pitchFamily="18" charset="0"/>
              </a:rPr>
              <a:t>s-au identificat ca „țigani”.</a:t>
            </a:r>
            <a:r>
              <a:rPr lang="ro-RO" sz="2400" dirty="0">
                <a:solidFill>
                  <a:schemeClr val="accent6">
                    <a:lumMod val="50000"/>
                  </a:schemeClr>
                </a:solidFill>
                <a:ea typeface="Times New Roman" panose="02020603050405020304" pitchFamily="18" charset="0"/>
              </a:rPr>
              <a:t> </a:t>
            </a:r>
            <a:endParaRPr lang="en-US" sz="2400" dirty="0">
              <a:solidFill>
                <a:schemeClr val="accent6">
                  <a:lumMod val="50000"/>
                </a:schemeClr>
              </a:solidFill>
            </a:endParaRPr>
          </a:p>
        </p:txBody>
      </p:sp>
      <p:graphicFrame>
        <p:nvGraphicFramePr>
          <p:cNvPr id="7" name="Chart 6">
            <a:extLst>
              <a:ext uri="{FF2B5EF4-FFF2-40B4-BE49-F238E27FC236}">
                <a16:creationId xmlns:a16="http://schemas.microsoft.com/office/drawing/2014/main" id="{232BD084-F74D-4D2F-92BE-0A265B16490B}"/>
              </a:ext>
            </a:extLst>
          </p:cNvPr>
          <p:cNvGraphicFramePr/>
          <p:nvPr>
            <p:extLst>
              <p:ext uri="{D42A27DB-BD31-4B8C-83A1-F6EECF244321}">
                <p14:modId xmlns:p14="http://schemas.microsoft.com/office/powerpoint/2010/main" val="3148214884"/>
              </p:ext>
            </p:extLst>
          </p:nvPr>
        </p:nvGraphicFramePr>
        <p:xfrm>
          <a:off x="3677055" y="2426059"/>
          <a:ext cx="6585625" cy="3044757"/>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1439693" y="3649309"/>
            <a:ext cx="2237361" cy="1323439"/>
          </a:xfrm>
          <a:prstGeom prst="rect">
            <a:avLst/>
          </a:prstGeom>
        </p:spPr>
        <p:txBody>
          <a:bodyPr wrap="square">
            <a:spAutoFit/>
          </a:bodyPr>
          <a:lstStyle/>
          <a:p>
            <a:pPr algn="just">
              <a:spcBef>
                <a:spcPts val="500"/>
              </a:spcBef>
              <a:spcAft>
                <a:spcPts val="1000"/>
              </a:spcAft>
            </a:pPr>
            <a:r>
              <a:rPr lang="ro-RO" sz="1600" dirty="0">
                <a:solidFill>
                  <a:schemeClr val="accent6">
                    <a:lumMod val="50000"/>
                  </a:schemeClr>
                </a:solidFill>
                <a:ea typeface="Times New Roman" panose="02020603050405020304" pitchFamily="18" charset="0"/>
                <a:cs typeface="Calibri Light" panose="020F0302020204030204" pitchFamily="34" charset="0"/>
              </a:rPr>
              <a:t>Situația înscrierii copiilor de vârstă școlară la instituțiile formale de învățământ în funcție de autoidentificarea etnică </a:t>
            </a:r>
            <a:endParaRPr lang="en-US" sz="1600" dirty="0">
              <a:solidFill>
                <a:schemeClr val="accent6">
                  <a:lumMod val="50000"/>
                </a:schemeClr>
              </a:solidFill>
              <a:ea typeface="Times New Roman" panose="02020603050405020304" pitchFamily="18" charset="0"/>
              <a:cs typeface="Calibri Light" panose="020F0302020204030204" pitchFamily="34" charset="0"/>
            </a:endParaRPr>
          </a:p>
        </p:txBody>
      </p:sp>
      <p:sp>
        <p:nvSpPr>
          <p:cNvPr id="9" name="TextBox 8"/>
          <p:cNvSpPr txBox="1"/>
          <p:nvPr/>
        </p:nvSpPr>
        <p:spPr>
          <a:xfrm>
            <a:off x="610750" y="5798004"/>
            <a:ext cx="4445855" cy="738664"/>
          </a:xfrm>
          <a:prstGeom prst="rect">
            <a:avLst/>
          </a:prstGeom>
          <a:noFill/>
        </p:spPr>
        <p:txBody>
          <a:bodyPr wrap="square" rtlCol="0">
            <a:spAutoFit/>
          </a:bodyPr>
          <a:lstStyle/>
          <a:p>
            <a:pPr algn="just"/>
            <a:r>
              <a:rPr lang="ro-RO" sz="1400" dirty="0">
                <a:solidFill>
                  <a:schemeClr val="accent6">
                    <a:lumMod val="50000"/>
                  </a:schemeClr>
                </a:solidFill>
              </a:rPr>
              <a:t>Sursa datelor: </a:t>
            </a:r>
            <a:r>
              <a:rPr lang="ro-RO" sz="1400" i="1" dirty="0">
                <a:solidFill>
                  <a:schemeClr val="accent6">
                    <a:lumMod val="50000"/>
                  </a:schemeClr>
                </a:solidFill>
              </a:rPr>
              <a:t>Studiu comparativ al nevoilor comunităților de romi în contextul stabilirii priorităților strategice de intervenție pentru incluziunea socială a acestora, </a:t>
            </a:r>
            <a:r>
              <a:rPr lang="ro-RO" sz="1400" dirty="0">
                <a:solidFill>
                  <a:schemeClr val="accent6">
                    <a:lumMod val="50000"/>
                  </a:schemeClr>
                </a:solidFill>
              </a:rPr>
              <a:t>2018</a:t>
            </a:r>
            <a:endParaRPr lang="ro-RO" sz="1400" i="1" dirty="0">
              <a:solidFill>
                <a:schemeClr val="accent6">
                  <a:lumMod val="50000"/>
                </a:schemeClr>
              </a:solidFill>
            </a:endParaRPr>
          </a:p>
        </p:txBody>
      </p:sp>
    </p:spTree>
    <p:extLst>
      <p:ext uri="{BB962C8B-B14F-4D97-AF65-F5344CB8AC3E}">
        <p14:creationId xmlns:p14="http://schemas.microsoft.com/office/powerpoint/2010/main" val="2662727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927" y="412424"/>
            <a:ext cx="10515600" cy="4351338"/>
          </a:xfrm>
        </p:spPr>
        <p:txBody>
          <a:bodyPr/>
          <a:lstStyle/>
          <a:p>
            <a:pPr marL="0" indent="0" algn="just">
              <a:spcAft>
                <a:spcPts val="600"/>
              </a:spcAft>
              <a:buNone/>
            </a:pPr>
            <a:r>
              <a:rPr lang="ro-RO" b="1" dirty="0">
                <a:solidFill>
                  <a:schemeClr val="accent5">
                    <a:lumMod val="50000"/>
                  </a:schemeClr>
                </a:solidFill>
              </a:rPr>
              <a:t>Factorii economici</a:t>
            </a:r>
            <a:r>
              <a:rPr lang="ro-RO" dirty="0">
                <a:solidFill>
                  <a:schemeClr val="accent5">
                    <a:lumMod val="50000"/>
                  </a:schemeClr>
                </a:solidFill>
              </a:rPr>
              <a:t> explică abandonul școlar al copiilor al căror părinți </a:t>
            </a:r>
            <a:r>
              <a:rPr lang="ro-RO" b="1" dirty="0">
                <a:solidFill>
                  <a:schemeClr val="accent5">
                    <a:lumMod val="50000"/>
                  </a:schemeClr>
                </a:solidFill>
              </a:rPr>
              <a:t>se declară romi </a:t>
            </a:r>
            <a:r>
              <a:rPr lang="ro-RO" dirty="0">
                <a:solidFill>
                  <a:schemeClr val="accent5">
                    <a:lumMod val="50000"/>
                  </a:schemeClr>
                </a:solidFill>
              </a:rPr>
              <a:t>(„sărăcia sau lipsurile materiale”).</a:t>
            </a:r>
          </a:p>
          <a:p>
            <a:pPr marL="0" indent="0" algn="just">
              <a:buNone/>
            </a:pPr>
            <a:r>
              <a:rPr lang="ro-RO" b="1" dirty="0">
                <a:solidFill>
                  <a:schemeClr val="accent5">
                    <a:lumMod val="50000"/>
                  </a:schemeClr>
                </a:solidFill>
              </a:rPr>
              <a:t>Factorii culturali</a:t>
            </a:r>
            <a:r>
              <a:rPr lang="ro-RO" dirty="0">
                <a:solidFill>
                  <a:schemeClr val="accent5">
                    <a:lumMod val="50000"/>
                  </a:schemeClr>
                </a:solidFill>
              </a:rPr>
              <a:t> explică abandonul școlar al copiilor al căror părinți </a:t>
            </a:r>
            <a:r>
              <a:rPr lang="ro-RO" b="1" dirty="0">
                <a:solidFill>
                  <a:schemeClr val="accent5">
                    <a:lumMod val="50000"/>
                  </a:schemeClr>
                </a:solidFill>
              </a:rPr>
              <a:t>se declară „țigani”</a:t>
            </a:r>
            <a:r>
              <a:rPr lang="ro-RO" dirty="0">
                <a:solidFill>
                  <a:schemeClr val="accent5">
                    <a:lumMod val="50000"/>
                  </a:schemeClr>
                </a:solidFill>
              </a:rPr>
              <a:t>:</a:t>
            </a:r>
          </a:p>
          <a:p>
            <a:pPr algn="just"/>
            <a:r>
              <a:rPr lang="ro-RO" dirty="0">
                <a:solidFill>
                  <a:schemeClr val="accent5">
                    <a:lumMod val="50000"/>
                  </a:schemeClr>
                </a:solidFill>
              </a:rPr>
              <a:t>importanța atribuită educației („nu învață nimic la școală”)</a:t>
            </a:r>
          </a:p>
          <a:p>
            <a:pPr algn="just"/>
            <a:r>
              <a:rPr lang="ro-RO" dirty="0">
                <a:solidFill>
                  <a:schemeClr val="accent5">
                    <a:lumMod val="50000"/>
                  </a:schemeClr>
                </a:solidFill>
              </a:rPr>
              <a:t>necesitatea implicării copiilor în activități economice („a trebuit să muncească”)</a:t>
            </a:r>
          </a:p>
          <a:p>
            <a:pPr algn="just"/>
            <a:r>
              <a:rPr lang="ro-RO" dirty="0">
                <a:solidFill>
                  <a:schemeClr val="accent5">
                    <a:lumMod val="50000"/>
                  </a:schemeClr>
                </a:solidFill>
              </a:rPr>
              <a:t>valorile privind căsătoria sau viața de familie („s-a căsătorit/ a rămas gravidă”).</a:t>
            </a:r>
            <a:endParaRPr lang="en-US" dirty="0">
              <a:solidFill>
                <a:schemeClr val="accent5">
                  <a:lumMod val="50000"/>
                </a:schemeClr>
              </a:solidFill>
            </a:endParaRPr>
          </a:p>
        </p:txBody>
      </p:sp>
      <p:sp>
        <p:nvSpPr>
          <p:cNvPr id="4" name="Rectangle 3"/>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
        <p:nvSpPr>
          <p:cNvPr id="7" name="TextBox 6"/>
          <p:cNvSpPr txBox="1"/>
          <p:nvPr/>
        </p:nvSpPr>
        <p:spPr>
          <a:xfrm>
            <a:off x="610750" y="5798004"/>
            <a:ext cx="4445855" cy="738664"/>
          </a:xfrm>
          <a:prstGeom prst="rect">
            <a:avLst/>
          </a:prstGeom>
          <a:noFill/>
        </p:spPr>
        <p:txBody>
          <a:bodyPr wrap="square" rtlCol="0">
            <a:spAutoFit/>
          </a:bodyPr>
          <a:lstStyle/>
          <a:p>
            <a:pPr algn="just"/>
            <a:r>
              <a:rPr lang="ro-RO" sz="1400" dirty="0">
                <a:solidFill>
                  <a:schemeClr val="accent5">
                    <a:lumMod val="50000"/>
                  </a:schemeClr>
                </a:solidFill>
              </a:rPr>
              <a:t>Sursa datelor: </a:t>
            </a:r>
            <a:r>
              <a:rPr lang="ro-RO" sz="1400" i="1" dirty="0">
                <a:solidFill>
                  <a:schemeClr val="accent5">
                    <a:lumMod val="50000"/>
                  </a:schemeClr>
                </a:solidFill>
              </a:rPr>
              <a:t>Studiu comparativ al nevoilor comunităților de romi în contextul stabilirii priorităților strategice de intervenție pentru incluziunea socială a acestora, </a:t>
            </a:r>
            <a:r>
              <a:rPr lang="ro-RO" sz="1400" dirty="0">
                <a:solidFill>
                  <a:schemeClr val="accent5">
                    <a:lumMod val="50000"/>
                  </a:schemeClr>
                </a:solidFill>
              </a:rPr>
              <a:t>2018</a:t>
            </a:r>
            <a:endParaRPr lang="ro-RO" sz="1400" i="1" dirty="0">
              <a:solidFill>
                <a:schemeClr val="accent5">
                  <a:lumMod val="50000"/>
                </a:schemeClr>
              </a:solidFill>
            </a:endParaRPr>
          </a:p>
        </p:txBody>
      </p:sp>
    </p:spTree>
    <p:extLst>
      <p:ext uri="{BB962C8B-B14F-4D97-AF65-F5344CB8AC3E}">
        <p14:creationId xmlns:p14="http://schemas.microsoft.com/office/powerpoint/2010/main" val="3256465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3352E">
            <a:alpha val="50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527" y="599940"/>
            <a:ext cx="5369984" cy="4713870"/>
          </a:xfrm>
        </p:spPr>
        <p:txBody>
          <a:bodyPr>
            <a:normAutofit fontScale="92500" lnSpcReduction="10000"/>
          </a:bodyPr>
          <a:lstStyle/>
          <a:p>
            <a:pPr algn="just"/>
            <a:r>
              <a:rPr lang="ro-RO" dirty="0">
                <a:solidFill>
                  <a:schemeClr val="bg1"/>
                </a:solidFill>
                <a:effectLst>
                  <a:outerShdw blurRad="38100" dist="38100" dir="2700000" algn="tl">
                    <a:srgbClr val="000000">
                      <a:alpha val="43137"/>
                    </a:srgbClr>
                  </a:outerShdw>
                </a:effectLst>
              </a:rPr>
              <a:t>Persoanele de etnie romă ocupă, mai degrabă, </a:t>
            </a:r>
            <a:r>
              <a:rPr lang="ro-RO" b="1" dirty="0">
                <a:solidFill>
                  <a:schemeClr val="bg1"/>
                </a:solidFill>
                <a:effectLst>
                  <a:outerShdw blurRad="38100" dist="38100" dir="2700000" algn="tl">
                    <a:srgbClr val="000000">
                      <a:alpha val="43137"/>
                    </a:srgbClr>
                  </a:outerShdw>
                </a:effectLst>
              </a:rPr>
              <a:t>locuri de muncă precare și instabile</a:t>
            </a:r>
            <a:r>
              <a:rPr lang="ro-RO" dirty="0">
                <a:solidFill>
                  <a:schemeClr val="bg1"/>
                </a:solidFill>
                <a:effectLst>
                  <a:outerShdw blurRad="38100" dist="38100" dir="2700000" algn="tl">
                    <a:srgbClr val="000000">
                      <a:alpha val="43137"/>
                    </a:srgbClr>
                  </a:outerShdw>
                </a:effectLst>
              </a:rPr>
              <a:t>. Populația generală lucrează preponderent cu normă întreagă, în timp ce </a:t>
            </a:r>
            <a:r>
              <a:rPr lang="ro-RO" b="1" dirty="0">
                <a:solidFill>
                  <a:schemeClr val="bg1"/>
                </a:solidFill>
                <a:effectLst>
                  <a:outerShdw blurRad="38100" dist="38100" dir="2700000" algn="tl">
                    <a:srgbClr val="000000">
                      <a:alpha val="43137"/>
                    </a:srgbClr>
                  </a:outerShdw>
                </a:effectLst>
              </a:rPr>
              <a:t>romii ocupă </a:t>
            </a:r>
            <a:r>
              <a:rPr lang="ro-RO" dirty="0">
                <a:solidFill>
                  <a:schemeClr val="bg1"/>
                </a:solidFill>
                <a:effectLst>
                  <a:outerShdw blurRad="38100" dist="38100" dir="2700000" algn="tl">
                    <a:srgbClr val="000000">
                      <a:alpha val="43137"/>
                    </a:srgbClr>
                  </a:outerShdw>
                </a:effectLst>
              </a:rPr>
              <a:t>mai degrabă locuri de muncă </a:t>
            </a:r>
            <a:r>
              <a:rPr lang="ro-RO" b="1" dirty="0">
                <a:solidFill>
                  <a:schemeClr val="bg1"/>
                </a:solidFill>
                <a:effectLst>
                  <a:outerShdw blurRad="38100" dist="38100" dir="2700000" algn="tl">
                    <a:srgbClr val="000000">
                      <a:alpha val="43137"/>
                    </a:srgbClr>
                  </a:outerShdw>
                </a:effectLst>
              </a:rPr>
              <a:t>sezoniere, temporare sau cu ziua</a:t>
            </a:r>
            <a:r>
              <a:rPr lang="ro-RO" dirty="0">
                <a:solidFill>
                  <a:schemeClr val="bg1"/>
                </a:solidFill>
                <a:effectLst>
                  <a:outerShdw blurRad="38100" dist="38100" dir="2700000" algn="tl">
                    <a:srgbClr val="000000">
                      <a:alpha val="43137"/>
                    </a:srgbClr>
                  </a:outerShdw>
                </a:effectLst>
              </a:rPr>
              <a:t>. </a:t>
            </a:r>
          </a:p>
          <a:p>
            <a:pPr algn="just"/>
            <a:r>
              <a:rPr lang="ro-RO" dirty="0">
                <a:solidFill>
                  <a:schemeClr val="bg1"/>
                </a:solidFill>
                <a:effectLst>
                  <a:outerShdw blurRad="38100" dist="38100" dir="2700000" algn="tl">
                    <a:srgbClr val="000000">
                      <a:alpha val="43137"/>
                    </a:srgbClr>
                  </a:outerShdw>
                </a:effectLst>
              </a:rPr>
              <a:t>În timp ce marea majoritate a populației își desfășoară activitatea în baza unui </a:t>
            </a:r>
            <a:r>
              <a:rPr lang="ro-RO" b="1" dirty="0">
                <a:solidFill>
                  <a:schemeClr val="bg1"/>
                </a:solidFill>
                <a:effectLst>
                  <a:outerShdw blurRad="38100" dist="38100" dir="2700000" algn="tl">
                    <a:srgbClr val="000000">
                      <a:alpha val="43137"/>
                    </a:srgbClr>
                  </a:outerShdw>
                </a:effectLst>
              </a:rPr>
              <a:t>contract de muncă</a:t>
            </a:r>
            <a:r>
              <a:rPr lang="ro-RO" dirty="0">
                <a:solidFill>
                  <a:schemeClr val="bg1"/>
                </a:solidFill>
                <a:effectLst>
                  <a:outerShdw blurRad="38100" dist="38100" dir="2700000" algn="tl">
                    <a:srgbClr val="000000">
                      <a:alpha val="43137"/>
                    </a:srgbClr>
                  </a:outerShdw>
                </a:effectLst>
              </a:rPr>
              <a:t>, cea mai mare parte a persoanelor de </a:t>
            </a:r>
            <a:r>
              <a:rPr lang="ro-RO" b="1" dirty="0">
                <a:solidFill>
                  <a:schemeClr val="bg1"/>
                </a:solidFill>
                <a:effectLst>
                  <a:outerShdw blurRad="38100" dist="38100" dir="2700000" algn="tl">
                    <a:srgbClr val="000000">
                      <a:alpha val="43137"/>
                    </a:srgbClr>
                  </a:outerShdw>
                </a:effectLst>
              </a:rPr>
              <a:t>etnie romă</a:t>
            </a:r>
            <a:r>
              <a:rPr lang="ro-RO" dirty="0">
                <a:solidFill>
                  <a:schemeClr val="bg1"/>
                </a:solidFill>
                <a:effectLst>
                  <a:outerShdw blurRad="38100" dist="38100" dir="2700000" algn="tl">
                    <a:srgbClr val="000000">
                      <a:alpha val="43137"/>
                    </a:srgbClr>
                  </a:outerShdw>
                </a:effectLst>
              </a:rPr>
              <a:t> lucrează printr-o </a:t>
            </a:r>
            <a:r>
              <a:rPr lang="ro-RO" b="1" dirty="0">
                <a:solidFill>
                  <a:schemeClr val="bg1"/>
                </a:solidFill>
                <a:effectLst>
                  <a:outerShdw blurRad="38100" dist="38100" dir="2700000" algn="tl">
                    <a:srgbClr val="000000">
                      <a:alpha val="43137"/>
                    </a:srgbClr>
                  </a:outerShdw>
                </a:effectLst>
              </a:rPr>
              <a:t>simplă înțelegere informală </a:t>
            </a:r>
            <a:r>
              <a:rPr lang="ro-RO" dirty="0">
                <a:solidFill>
                  <a:schemeClr val="bg1"/>
                </a:solidFill>
                <a:effectLst>
                  <a:outerShdw blurRad="38100" dist="38100" dir="2700000" algn="tl">
                    <a:srgbClr val="000000">
                      <a:alpha val="43137"/>
                    </a:srgbClr>
                  </a:outerShdw>
                </a:effectLst>
              </a:rPr>
              <a:t>cu angajatorul. </a:t>
            </a:r>
            <a:endParaRPr lang="en-US"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graphicFrame>
        <p:nvGraphicFramePr>
          <p:cNvPr id="6" name="Chart 5">
            <a:extLst>
              <a:ext uri="{FF2B5EF4-FFF2-40B4-BE49-F238E27FC236}">
                <a16:creationId xmlns:a16="http://schemas.microsoft.com/office/drawing/2014/main" id="{2E618D00-5C6C-4CB9-AA6F-F0DB3EA62F56}"/>
              </a:ext>
            </a:extLst>
          </p:cNvPr>
          <p:cNvGraphicFramePr/>
          <p:nvPr>
            <p:extLst>
              <p:ext uri="{D42A27DB-BD31-4B8C-83A1-F6EECF244321}">
                <p14:modId xmlns:p14="http://schemas.microsoft.com/office/powerpoint/2010/main" val="3821864002"/>
              </p:ext>
            </p:extLst>
          </p:nvPr>
        </p:nvGraphicFramePr>
        <p:xfrm>
          <a:off x="6544101" y="1429966"/>
          <a:ext cx="5469560" cy="3883844"/>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6702357" y="599940"/>
            <a:ext cx="5311304" cy="707886"/>
          </a:xfrm>
          <a:prstGeom prst="rect">
            <a:avLst/>
          </a:prstGeom>
        </p:spPr>
        <p:txBody>
          <a:bodyPr wrap="square">
            <a:spAutoFit/>
          </a:bodyPr>
          <a:lstStyle/>
          <a:p>
            <a:pPr algn="ctr">
              <a:spcBef>
                <a:spcPts val="500"/>
              </a:spcBef>
              <a:spcAft>
                <a:spcPts val="1000"/>
              </a:spcAft>
            </a:pPr>
            <a:r>
              <a:rPr lang="ro-RO" sz="2000" dirty="0">
                <a:solidFill>
                  <a:schemeClr val="bg1"/>
                </a:solidFill>
                <a:effectLst>
                  <a:outerShdw blurRad="38100" dist="38100" dir="2700000" algn="tl">
                    <a:srgbClr val="000000">
                      <a:alpha val="43137"/>
                    </a:srgbClr>
                  </a:outerShdw>
                </a:effectLst>
                <a:latin typeface="+mj-lt"/>
                <a:ea typeface="Times New Roman" panose="02020603050405020304" pitchFamily="18" charset="0"/>
                <a:cs typeface="Calibri Light" panose="020F0302020204030204" pitchFamily="34" charset="0"/>
              </a:rPr>
              <a:t>Forme contractuale de lucru în funcție de autoidentificare etnică </a:t>
            </a:r>
            <a:endParaRPr lang="en-US" sz="2000" dirty="0">
              <a:solidFill>
                <a:schemeClr val="bg1"/>
              </a:solidFill>
              <a:effectLst>
                <a:outerShdw blurRad="38100" dist="38100" dir="2700000" algn="tl">
                  <a:srgbClr val="000000">
                    <a:alpha val="43137"/>
                  </a:srgbClr>
                </a:outerShdw>
              </a:effectLst>
              <a:latin typeface="+mj-lt"/>
              <a:ea typeface="Times New Roman" panose="02020603050405020304" pitchFamily="18" charset="0"/>
              <a:cs typeface="Calibri Light" panose="020F0302020204030204" pitchFamily="34" charset="0"/>
            </a:endParaRPr>
          </a:p>
        </p:txBody>
      </p:sp>
      <p:sp>
        <p:nvSpPr>
          <p:cNvPr id="9" name="TextBox 8"/>
          <p:cNvSpPr txBox="1"/>
          <p:nvPr/>
        </p:nvSpPr>
        <p:spPr>
          <a:xfrm>
            <a:off x="610750" y="5798004"/>
            <a:ext cx="4445855" cy="738664"/>
          </a:xfrm>
          <a:prstGeom prst="rect">
            <a:avLst/>
          </a:prstGeom>
          <a:noFill/>
        </p:spPr>
        <p:txBody>
          <a:bodyPr wrap="square" rtlCol="0">
            <a:spAutoFit/>
          </a:bodyPr>
          <a:lstStyle/>
          <a:p>
            <a:pPr algn="just"/>
            <a:r>
              <a:rPr lang="ro-RO" sz="1400" dirty="0">
                <a:solidFill>
                  <a:schemeClr val="accent5">
                    <a:lumMod val="50000"/>
                  </a:schemeClr>
                </a:solidFill>
              </a:rPr>
              <a:t>Sursa datelor: </a:t>
            </a:r>
            <a:r>
              <a:rPr lang="ro-RO" sz="1400" i="1" dirty="0">
                <a:solidFill>
                  <a:schemeClr val="accent5">
                    <a:lumMod val="50000"/>
                  </a:schemeClr>
                </a:solidFill>
              </a:rPr>
              <a:t>Studiu comparativ al nevoilor comunităților de romi în contextul stabilirii priorităților strategice de intervenție pentru incluziunea socială a acestora, </a:t>
            </a:r>
            <a:r>
              <a:rPr lang="ro-RO" sz="1400" dirty="0">
                <a:solidFill>
                  <a:schemeClr val="accent5">
                    <a:lumMod val="50000"/>
                  </a:schemeClr>
                </a:solidFill>
              </a:rPr>
              <a:t>2018</a:t>
            </a:r>
            <a:endParaRPr lang="ro-RO" sz="1400" i="1" dirty="0">
              <a:solidFill>
                <a:schemeClr val="accent5">
                  <a:lumMod val="50000"/>
                </a:schemeClr>
              </a:solidFill>
            </a:endParaRPr>
          </a:p>
        </p:txBody>
      </p:sp>
    </p:spTree>
    <p:extLst>
      <p:ext uri="{BB962C8B-B14F-4D97-AF65-F5344CB8AC3E}">
        <p14:creationId xmlns:p14="http://schemas.microsoft.com/office/powerpoint/2010/main" val="3135924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9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927" y="359259"/>
            <a:ext cx="10515600" cy="1802791"/>
          </a:xfrm>
        </p:spPr>
        <p:txBody>
          <a:bodyPr/>
          <a:lstStyle/>
          <a:p>
            <a:pPr marL="0" indent="0" algn="just">
              <a:buNone/>
            </a:pPr>
            <a:r>
              <a:rPr lang="ro-RO" sz="2400" b="1" dirty="0">
                <a:solidFill>
                  <a:srgbClr val="058149"/>
                </a:solidFill>
              </a:rPr>
              <a:t>Șomajul de lungă durată</a:t>
            </a:r>
            <a:r>
              <a:rPr lang="ro-RO" sz="2400" dirty="0">
                <a:solidFill>
                  <a:srgbClr val="058149"/>
                </a:solidFill>
              </a:rPr>
              <a:t> </a:t>
            </a:r>
            <a:r>
              <a:rPr lang="ro-RO" sz="2400" dirty="0"/>
              <a:t>pare să fie mult mai des regăsit în rândul persoanelor care se autoidentifică drept „țigani” decât în rândul persoanelor care se declară romi. </a:t>
            </a:r>
            <a:r>
              <a:rPr lang="ro-RO" sz="2400" b="1" dirty="0">
                <a:solidFill>
                  <a:srgbClr val="058149"/>
                </a:solidFill>
              </a:rPr>
              <a:t>Două treimi </a:t>
            </a:r>
            <a:r>
              <a:rPr lang="ro-RO" sz="2400" dirty="0"/>
              <a:t>(66%) dintre participanții la studiu care se declară „țigani” </a:t>
            </a:r>
            <a:r>
              <a:rPr lang="ro-RO" sz="2400" b="1" dirty="0">
                <a:solidFill>
                  <a:srgbClr val="058149"/>
                </a:solidFill>
              </a:rPr>
              <a:t>își caută de peste 2 ani un loc de muncă</a:t>
            </a:r>
            <a:r>
              <a:rPr lang="ro-RO" sz="2400" dirty="0"/>
              <a:t>, față de 35% în rândul celor care se identifică drept romi și de 20% în rândul populației generale.</a:t>
            </a:r>
            <a:endParaRPr lang="en-US" sz="2400" dirty="0"/>
          </a:p>
          <a:p>
            <a:pPr marL="0" indent="0">
              <a:buNone/>
            </a:pPr>
            <a:endParaRPr lang="en-US" dirty="0"/>
          </a:p>
        </p:txBody>
      </p:sp>
      <p:sp>
        <p:nvSpPr>
          <p:cNvPr id="4" name="Rectangle 3"/>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graphicFrame>
        <p:nvGraphicFramePr>
          <p:cNvPr id="6" name="Chart 5">
            <a:extLst>
              <a:ext uri="{FF2B5EF4-FFF2-40B4-BE49-F238E27FC236}">
                <a16:creationId xmlns:a16="http://schemas.microsoft.com/office/drawing/2014/main" id="{97709421-7C8C-4092-8A72-6E49D762D3F1}"/>
              </a:ext>
            </a:extLst>
          </p:cNvPr>
          <p:cNvGraphicFramePr/>
          <p:nvPr>
            <p:extLst>
              <p:ext uri="{D42A27DB-BD31-4B8C-83A1-F6EECF244321}">
                <p14:modId xmlns:p14="http://schemas.microsoft.com/office/powerpoint/2010/main" val="229702613"/>
              </p:ext>
            </p:extLst>
          </p:nvPr>
        </p:nvGraphicFramePr>
        <p:xfrm>
          <a:off x="2851825" y="2245991"/>
          <a:ext cx="6507803" cy="315176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847927" y="3406372"/>
            <a:ext cx="2548962" cy="830997"/>
          </a:xfrm>
          <a:prstGeom prst="rect">
            <a:avLst/>
          </a:prstGeom>
        </p:spPr>
        <p:txBody>
          <a:bodyPr wrap="square">
            <a:spAutoFit/>
          </a:bodyPr>
          <a:lstStyle/>
          <a:p>
            <a:pPr algn="just"/>
            <a:r>
              <a:rPr lang="ro-RO" sz="1600" dirty="0">
                <a:solidFill>
                  <a:schemeClr val="accent6">
                    <a:lumMod val="50000"/>
                  </a:schemeClr>
                </a:solidFill>
                <a:ea typeface="Times New Roman" panose="02020603050405020304" pitchFamily="18" charset="0"/>
              </a:rPr>
              <a:t>Dificultăți în accesul pe piața forței de muncă în funcție de autoidentificarea etnică </a:t>
            </a:r>
            <a:endParaRPr lang="en-US" sz="1600" dirty="0">
              <a:solidFill>
                <a:schemeClr val="accent6">
                  <a:lumMod val="50000"/>
                </a:schemeClr>
              </a:solidFill>
            </a:endParaRPr>
          </a:p>
        </p:txBody>
      </p:sp>
      <p:sp>
        <p:nvSpPr>
          <p:cNvPr id="8" name="TextBox 7"/>
          <p:cNvSpPr txBox="1"/>
          <p:nvPr/>
        </p:nvSpPr>
        <p:spPr>
          <a:xfrm>
            <a:off x="610750" y="5798004"/>
            <a:ext cx="4445855" cy="738664"/>
          </a:xfrm>
          <a:prstGeom prst="rect">
            <a:avLst/>
          </a:prstGeom>
          <a:noFill/>
        </p:spPr>
        <p:txBody>
          <a:bodyPr wrap="square" rtlCol="0">
            <a:spAutoFit/>
          </a:bodyPr>
          <a:lstStyle/>
          <a:p>
            <a:pPr algn="just"/>
            <a:r>
              <a:rPr lang="ro-RO" sz="1400" dirty="0">
                <a:solidFill>
                  <a:schemeClr val="accent6">
                    <a:lumMod val="50000"/>
                  </a:schemeClr>
                </a:solidFill>
              </a:rPr>
              <a:t>Sursa datelor: </a:t>
            </a:r>
            <a:r>
              <a:rPr lang="ro-RO" sz="1400" i="1" dirty="0">
                <a:solidFill>
                  <a:schemeClr val="accent6">
                    <a:lumMod val="50000"/>
                  </a:schemeClr>
                </a:solidFill>
              </a:rPr>
              <a:t>Studiu comparativ al nevoilor comunităților de romi în contextul stabilirii priorităților strategice de intervenție pentru incluziunea socială a acestora, </a:t>
            </a:r>
            <a:r>
              <a:rPr lang="ro-RO" sz="1400" dirty="0">
                <a:solidFill>
                  <a:schemeClr val="accent6">
                    <a:lumMod val="50000"/>
                  </a:schemeClr>
                </a:solidFill>
              </a:rPr>
              <a:t>2018</a:t>
            </a:r>
            <a:endParaRPr lang="ro-RO" sz="1400" i="1" dirty="0">
              <a:solidFill>
                <a:schemeClr val="accent6">
                  <a:lumMod val="50000"/>
                </a:schemeClr>
              </a:solidFill>
            </a:endParaRPr>
          </a:p>
        </p:txBody>
      </p:sp>
    </p:spTree>
    <p:extLst>
      <p:ext uri="{BB962C8B-B14F-4D97-AF65-F5344CB8AC3E}">
        <p14:creationId xmlns:p14="http://schemas.microsoft.com/office/powerpoint/2010/main" val="333692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60039" y="726732"/>
            <a:ext cx="9836290" cy="4655500"/>
          </a:xfrm>
          <a:prstGeom prst="rect">
            <a:avLst/>
          </a:prstGeom>
          <a:solidFill>
            <a:srgbClr val="307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p:cNvSpPr txBox="1">
            <a:spLocks/>
          </p:cNvSpPr>
          <p:nvPr/>
        </p:nvSpPr>
        <p:spPr>
          <a:xfrm>
            <a:off x="2256816" y="2391700"/>
            <a:ext cx="7966953" cy="132556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o-RO" sz="4000" dirty="0">
                <a:solidFill>
                  <a:schemeClr val="bg1"/>
                </a:solidFill>
                <a:effectLst>
                  <a:outerShdw blurRad="38100" dist="38100" dir="2700000" algn="tl">
                    <a:srgbClr val="000000">
                      <a:alpha val="43137"/>
                    </a:srgbClr>
                  </a:outerShdw>
                </a:effectLst>
                <a:latin typeface="Bahnschrift Light" panose="020B0502040204020203" pitchFamily="34" charset="0"/>
              </a:rPr>
              <a:t>Spre o abordare structurală a decalajului etnic</a:t>
            </a:r>
          </a:p>
        </p:txBody>
      </p:sp>
      <p:pic>
        <p:nvPicPr>
          <p:cNvPr id="6" name="Picture 5"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9809" y="5609094"/>
            <a:ext cx="876747" cy="1055603"/>
          </a:xfrm>
          <a:prstGeom prst="rect">
            <a:avLst/>
          </a:prstGeom>
          <a:noFill/>
          <a:ln>
            <a:noFill/>
          </a:ln>
        </p:spPr>
      </p:pic>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8" name="Picture 7"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3155548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0000">
            <a:alpha val="45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9779" y="412424"/>
            <a:ext cx="6248196" cy="4901386"/>
          </a:xfrm>
        </p:spPr>
        <p:txBody>
          <a:bodyPr>
            <a:normAutofit fontScale="92500"/>
          </a:bodyPr>
          <a:lstStyle/>
          <a:p>
            <a:pPr algn="just"/>
            <a:r>
              <a:rPr lang="ro-RO" dirty="0">
                <a:solidFill>
                  <a:schemeClr val="bg1"/>
                </a:solidFill>
                <a:effectLst>
                  <a:outerShdw blurRad="38100" dist="38100" dir="2700000" algn="tl">
                    <a:srgbClr val="000000">
                      <a:alpha val="43137"/>
                    </a:srgbClr>
                  </a:outerShdw>
                </a:effectLst>
              </a:rPr>
              <a:t>Propunem o modalitate de studiere a decalajului etnic ca diferențe existente între populația romă și populația non-romă în raport cu </a:t>
            </a:r>
            <a:r>
              <a:rPr lang="ro-RO" b="1" dirty="0">
                <a:solidFill>
                  <a:schemeClr val="bg1"/>
                </a:solidFill>
                <a:effectLst>
                  <a:outerShdw blurRad="38100" dist="38100" dir="2700000" algn="tl">
                    <a:srgbClr val="000000">
                      <a:alpha val="43137"/>
                    </a:srgbClr>
                  </a:outerShdw>
                </a:effectLst>
              </a:rPr>
              <a:t>cinci dimensiuni</a:t>
            </a:r>
            <a:r>
              <a:rPr lang="ro-RO" dirty="0">
                <a:solidFill>
                  <a:schemeClr val="bg1"/>
                </a:solidFill>
                <a:effectLst>
                  <a:outerShdw blurRad="38100" dist="38100" dir="2700000" algn="tl">
                    <a:srgbClr val="000000">
                      <a:alpha val="43137"/>
                    </a:srgbClr>
                  </a:outerShdw>
                </a:effectLst>
              </a:rPr>
              <a:t>: dimensiunea </a:t>
            </a:r>
            <a:r>
              <a:rPr lang="ro-RO" b="1" dirty="0">
                <a:solidFill>
                  <a:schemeClr val="bg1"/>
                </a:solidFill>
                <a:effectLst>
                  <a:outerShdw blurRad="38100" dist="38100" dir="2700000" algn="tl">
                    <a:srgbClr val="000000">
                      <a:alpha val="43137"/>
                    </a:srgbClr>
                  </a:outerShdw>
                </a:effectLst>
              </a:rPr>
              <a:t>economică</a:t>
            </a:r>
            <a:r>
              <a:rPr lang="ro-RO" dirty="0">
                <a:solidFill>
                  <a:schemeClr val="bg1"/>
                </a:solidFill>
                <a:effectLst>
                  <a:outerShdw blurRad="38100" dist="38100" dir="2700000" algn="tl">
                    <a:srgbClr val="000000">
                      <a:alpha val="43137"/>
                    </a:srgbClr>
                  </a:outerShdw>
                </a:effectLst>
              </a:rPr>
              <a:t>, dimensiunea </a:t>
            </a:r>
            <a:r>
              <a:rPr lang="ro-RO" b="1" dirty="0">
                <a:solidFill>
                  <a:schemeClr val="bg1"/>
                </a:solidFill>
                <a:effectLst>
                  <a:outerShdw blurRad="38100" dist="38100" dir="2700000" algn="tl">
                    <a:srgbClr val="000000">
                      <a:alpha val="43137"/>
                    </a:srgbClr>
                  </a:outerShdw>
                </a:effectLst>
              </a:rPr>
              <a:t>locativă</a:t>
            </a:r>
            <a:r>
              <a:rPr lang="ro-RO" dirty="0">
                <a:solidFill>
                  <a:schemeClr val="bg1"/>
                </a:solidFill>
                <a:effectLst>
                  <a:outerShdw blurRad="38100" dist="38100" dir="2700000" algn="tl">
                    <a:srgbClr val="000000">
                      <a:alpha val="43137"/>
                    </a:srgbClr>
                  </a:outerShdw>
                </a:effectLst>
              </a:rPr>
              <a:t>, dimensiunea </a:t>
            </a:r>
            <a:r>
              <a:rPr lang="ro-RO" b="1" dirty="0">
                <a:solidFill>
                  <a:schemeClr val="bg1"/>
                </a:solidFill>
                <a:effectLst>
                  <a:outerShdw blurRad="38100" dist="38100" dir="2700000" algn="tl">
                    <a:srgbClr val="000000">
                      <a:alpha val="43137"/>
                    </a:srgbClr>
                  </a:outerShdw>
                </a:effectLst>
              </a:rPr>
              <a:t>medicală</a:t>
            </a:r>
            <a:r>
              <a:rPr lang="ro-RO" dirty="0">
                <a:solidFill>
                  <a:schemeClr val="bg1"/>
                </a:solidFill>
                <a:effectLst>
                  <a:outerShdw blurRad="38100" dist="38100" dir="2700000" algn="tl">
                    <a:srgbClr val="000000">
                      <a:alpha val="43137"/>
                    </a:srgbClr>
                  </a:outerShdw>
                </a:effectLst>
              </a:rPr>
              <a:t>, dimensiunea </a:t>
            </a:r>
            <a:r>
              <a:rPr lang="ro-RO" b="1" dirty="0">
                <a:solidFill>
                  <a:schemeClr val="bg1"/>
                </a:solidFill>
                <a:effectLst>
                  <a:outerShdw blurRad="38100" dist="38100" dir="2700000" algn="tl">
                    <a:srgbClr val="000000">
                      <a:alpha val="43137"/>
                    </a:srgbClr>
                  </a:outerShdw>
                </a:effectLst>
              </a:rPr>
              <a:t>civică</a:t>
            </a:r>
            <a:r>
              <a:rPr lang="ro-RO" dirty="0">
                <a:solidFill>
                  <a:schemeClr val="bg1"/>
                </a:solidFill>
                <a:effectLst>
                  <a:outerShdw blurRad="38100" dist="38100" dir="2700000" algn="tl">
                    <a:srgbClr val="000000">
                      <a:alpha val="43137"/>
                    </a:srgbClr>
                  </a:outerShdw>
                </a:effectLst>
              </a:rPr>
              <a:t> și dimensiunea </a:t>
            </a:r>
            <a:r>
              <a:rPr lang="ro-RO" b="1" dirty="0">
                <a:solidFill>
                  <a:schemeClr val="bg1"/>
                </a:solidFill>
                <a:effectLst>
                  <a:outerShdw blurRad="38100" dist="38100" dir="2700000" algn="tl">
                    <a:srgbClr val="000000">
                      <a:alpha val="43137"/>
                    </a:srgbClr>
                  </a:outerShdw>
                </a:effectLst>
              </a:rPr>
              <a:t>culturală</a:t>
            </a:r>
            <a:r>
              <a:rPr lang="ro-RO" dirty="0">
                <a:solidFill>
                  <a:schemeClr val="bg1"/>
                </a:solidFill>
                <a:effectLst>
                  <a:outerShdw blurRad="38100" dist="38100" dir="2700000" algn="tl">
                    <a:srgbClr val="000000">
                      <a:alpha val="43137"/>
                    </a:srgbClr>
                  </a:outerShdw>
                </a:effectLst>
              </a:rPr>
              <a:t>.</a:t>
            </a:r>
          </a:p>
          <a:p>
            <a:pPr algn="just"/>
            <a:r>
              <a:rPr lang="ro-RO" dirty="0">
                <a:solidFill>
                  <a:schemeClr val="bg1"/>
                </a:solidFill>
                <a:effectLst>
                  <a:outerShdw blurRad="38100" dist="38100" dir="2700000" algn="tl">
                    <a:srgbClr val="000000">
                      <a:alpha val="43137"/>
                    </a:srgbClr>
                  </a:outerShdw>
                </a:effectLst>
              </a:rPr>
              <a:t>Fiecărei dimensiuni îi sunt alocate o serie de arii tematice la nivelul cărora sunt grupați indicatori specifici ce descriu </a:t>
            </a:r>
            <a:r>
              <a:rPr lang="ro-RO" b="1" dirty="0">
                <a:solidFill>
                  <a:schemeClr val="bg1"/>
                </a:solidFill>
                <a:effectLst>
                  <a:outerShdw blurRad="38100" dist="38100" dir="2700000" algn="tl">
                    <a:srgbClr val="000000">
                      <a:alpha val="43137"/>
                    </a:srgbClr>
                  </a:outerShdw>
                </a:effectLst>
              </a:rPr>
              <a:t>nivelul de trai, poziționarea socială și accesul la resurse </a:t>
            </a:r>
            <a:r>
              <a:rPr lang="ro-RO" dirty="0">
                <a:solidFill>
                  <a:schemeClr val="bg1"/>
                </a:solidFill>
                <a:effectLst>
                  <a:outerShdw blurRad="38100" dist="38100" dir="2700000" algn="tl">
                    <a:srgbClr val="000000">
                      <a:alpha val="43137"/>
                    </a:srgbClr>
                  </a:outerShdw>
                </a:effectLst>
              </a:rPr>
              <a:t>al segmentelor minoritare în raport cu cele majoritare. </a:t>
            </a:r>
            <a:endParaRPr lang="en-US" dirty="0">
              <a:solidFill>
                <a:schemeClr val="bg1"/>
              </a:solidFill>
              <a:effectLst>
                <a:outerShdw blurRad="38100" dist="38100" dir="2700000" algn="tl">
                  <a:srgbClr val="000000">
                    <a:alpha val="43137"/>
                  </a:srgbClr>
                </a:outerShdw>
              </a:effectLst>
            </a:endParaRPr>
          </a:p>
          <a:p>
            <a:pPr algn="just"/>
            <a:endParaRPr lang="en-US" dirty="0">
              <a:solidFill>
                <a:schemeClr val="bg1"/>
              </a:solidFill>
              <a:effectLst>
                <a:outerShdw blurRad="38100" dist="38100" dir="2700000" algn="tl">
                  <a:srgbClr val="000000">
                    <a:alpha val="43137"/>
                  </a:srgbClr>
                </a:outerShdw>
              </a:effectLst>
            </a:endParaRPr>
          </a:p>
        </p:txBody>
      </p:sp>
      <p:sp>
        <p:nvSpPr>
          <p:cNvPr id="6" name="Rectangle 5"/>
          <p:cNvSpPr/>
          <p:nvPr/>
        </p:nvSpPr>
        <p:spPr>
          <a:xfrm>
            <a:off x="9727"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7" name="Picture 6"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pic>
        <p:nvPicPr>
          <p:cNvPr id="4100" name="Picture 4" descr="A world with inequality everywhere is a moral and economic threat"/>
          <p:cNvPicPr>
            <a:picLocks noChangeAspect="1" noChangeArrowheads="1"/>
          </p:cNvPicPr>
          <p:nvPr/>
        </p:nvPicPr>
        <p:blipFill rotWithShape="1">
          <a:blip r:embed="rId3">
            <a:extLst>
              <a:ext uri="{28A0092B-C50C-407E-A947-70E740481C1C}">
                <a14:useLocalDpi xmlns:a14="http://schemas.microsoft.com/office/drawing/2010/main" val="0"/>
              </a:ext>
            </a:extLst>
          </a:blip>
          <a:srcRect l="8153" r="4348"/>
          <a:stretch/>
        </p:blipFill>
        <p:spPr bwMode="auto">
          <a:xfrm>
            <a:off x="7591426" y="891442"/>
            <a:ext cx="4600574" cy="3943350"/>
          </a:xfrm>
          <a:prstGeom prst="rect">
            <a:avLst/>
          </a:prstGeom>
          <a:noFill/>
          <a:ln w="2857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169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9727"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grpSp>
        <p:nvGrpSpPr>
          <p:cNvPr id="8" name="Group 7"/>
          <p:cNvGrpSpPr/>
          <p:nvPr/>
        </p:nvGrpSpPr>
        <p:grpSpPr>
          <a:xfrm>
            <a:off x="2352877" y="394819"/>
            <a:ext cx="7505700" cy="4709441"/>
            <a:chOff x="3359352" y="631825"/>
            <a:chExt cx="5549900" cy="4114800"/>
          </a:xfrm>
        </p:grpSpPr>
        <p:graphicFrame>
          <p:nvGraphicFramePr>
            <p:cNvPr id="6" name="Diagram 5"/>
            <p:cNvGraphicFramePr/>
            <p:nvPr>
              <p:extLst>
                <p:ext uri="{D42A27DB-BD31-4B8C-83A1-F6EECF244321}">
                  <p14:modId xmlns:p14="http://schemas.microsoft.com/office/powerpoint/2010/main" val="1594169787"/>
                </p:ext>
              </p:extLst>
            </p:nvPr>
          </p:nvGraphicFramePr>
          <p:xfrm>
            <a:off x="3359352" y="631825"/>
            <a:ext cx="5549900" cy="2336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252988756"/>
                </p:ext>
              </p:extLst>
            </p:nvPr>
          </p:nvGraphicFramePr>
          <p:xfrm>
            <a:off x="3359352" y="2968625"/>
            <a:ext cx="5549900" cy="1778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pic>
        <p:nvPicPr>
          <p:cNvPr id="5122" name="Picture 2" descr="File:Logo Yandex health.png - Wikimedia Commons"/>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10000" b="90000" l="10000" r="90000">
                        <a14:foregroundMark x1="63241" y1="42500" x2="63241" y2="42500"/>
                        <a14:foregroundMark x1="62870" y1="45833" x2="62870" y2="45833"/>
                      </a14:backgroundRemoval>
                    </a14:imgEffect>
                  </a14:imgLayer>
                </a14:imgProps>
              </a:ext>
              <a:ext uri="{28A0092B-C50C-407E-A947-70E740481C1C}">
                <a14:useLocalDpi xmlns:a14="http://schemas.microsoft.com/office/drawing/2010/main" val="0"/>
              </a:ext>
            </a:extLst>
          </a:blip>
          <a:srcRect/>
          <a:stretch>
            <a:fillRect/>
          </a:stretch>
        </p:blipFill>
        <p:spPr bwMode="auto">
          <a:xfrm>
            <a:off x="462857" y="3253451"/>
            <a:ext cx="1666673" cy="166667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iggy bank, Piggy bank png | PNGEg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6055" b="96094" l="10000" r="90000">
                        <a14:backgroundMark x1="69556" y1="40430" x2="70111" y2="42383"/>
                      </a14:backgroundRemoval>
                    </a14:imgEffect>
                  </a14:imgLayer>
                </a14:imgProps>
              </a:ext>
              <a:ext uri="{28A0092B-C50C-407E-A947-70E740481C1C}">
                <a14:useLocalDpi xmlns:a14="http://schemas.microsoft.com/office/drawing/2010/main" val="0"/>
              </a:ext>
            </a:extLst>
          </a:blip>
          <a:srcRect/>
          <a:stretch>
            <a:fillRect/>
          </a:stretch>
        </p:blipFill>
        <p:spPr bwMode="auto">
          <a:xfrm>
            <a:off x="239511" y="1171771"/>
            <a:ext cx="2113366" cy="120227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126,132 House Clipart Illustrations &amp;amp;amp; Clip Art - iStock"/>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0" b="100000" l="0" r="100000">
                        <a14:foregroundMark x1="58824" y1="76071" x2="78595" y2="76429"/>
                        <a14:foregroundMark x1="78595" y1="76429" x2="79085" y2="66071"/>
                        <a14:foregroundMark x1="79248" y1="66429" x2="58007" y2="65536"/>
                        <a14:foregroundMark x1="58007" y1="65536" x2="57190" y2="76250"/>
                        <a14:foregroundMark x1="57190" y1="76250" x2="68464" y2="76250"/>
                        <a14:foregroundMark x1="60948" y1="70536" x2="60948" y2="70536"/>
                        <a14:foregroundMark x1="61601" y1="73036" x2="61601" y2="73036"/>
                        <a14:foregroundMark x1="66013" y1="70536" x2="66013" y2="70536"/>
                        <a14:foregroundMark x1="69281" y1="70000" x2="69281" y2="70000"/>
                        <a14:foregroundMark x1="66667" y1="68214" x2="66667" y2="68214"/>
                        <a14:foregroundMark x1="60294" y1="68214" x2="60294" y2="68214"/>
                        <a14:foregroundMark x1="57516" y1="71071" x2="66013" y2="70179"/>
                        <a14:foregroundMark x1="22059" y1="88571" x2="15850" y2="97679"/>
                        <a14:foregroundMark x1="15850" y1="97679" x2="52288" y2="97500"/>
                        <a14:foregroundMark x1="52288" y1="97500" x2="49183" y2="87321"/>
                        <a14:foregroundMark x1="49183" y1="87679" x2="21895" y2="88393"/>
                        <a14:foregroundMark x1="33987" y1="92679" x2="33987" y2="92679"/>
                        <a14:foregroundMark x1="29575" y1="94643" x2="29575" y2="94643"/>
                        <a14:foregroundMark x1="26634" y1="94643" x2="46895" y2="95179"/>
                        <a14:foregroundMark x1="62582" y1="95536" x2="67647" y2="98750"/>
                        <a14:foregroundMark x1="67647" y1="98750" x2="95261" y2="98214"/>
                        <a14:foregroundMark x1="95588" y1="98214" x2="97222" y2="91964"/>
                        <a14:foregroundMark x1="97386" y1="91964" x2="91176" y2="83036"/>
                        <a14:foregroundMark x1="90850" y1="83036" x2="82843" y2="80536"/>
                        <a14:foregroundMark x1="83333" y1="81250" x2="62092" y2="89286"/>
                        <a14:foregroundMark x1="62418" y1="89464" x2="65033" y2="96786"/>
                        <a14:foregroundMark x1="69118" y1="94643" x2="69118" y2="94643"/>
                        <a14:foregroundMark x1="68954" y1="94464" x2="91013" y2="92321"/>
                        <a14:foregroundMark x1="4739" y1="93571" x2="11765" y2="93571"/>
                        <a14:backgroundMark x1="12582" y1="98750" x2="56373" y2="98750"/>
                        <a14:backgroundMark x1="64869" y1="99107" x2="95588" y2="99286"/>
                      </a14:backgroundRemoval>
                    </a14:imgEffect>
                  </a14:imgLayer>
                </a14:imgProps>
              </a:ext>
              <a:ext uri="{28A0092B-C50C-407E-A947-70E740481C1C}">
                <a14:useLocalDpi xmlns:a14="http://schemas.microsoft.com/office/drawing/2010/main" val="0"/>
              </a:ext>
            </a:extLst>
          </a:blip>
          <a:srcRect/>
          <a:stretch>
            <a:fillRect/>
          </a:stretch>
        </p:blipFill>
        <p:spPr bwMode="auto">
          <a:xfrm>
            <a:off x="10499725" y="1352220"/>
            <a:ext cx="1116705" cy="102182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пчела Информирам Опитност speaker png - zartsprod.org"/>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6127" b="99344" l="10000" r="90000">
                        <a14:foregroundMark x1="70000" y1="29540" x2="73095" y2="26696"/>
                        <a14:foregroundMark x1="75714" y1="24508" x2="76429" y2="23851"/>
                        <a14:foregroundMark x1="69762" y1="42451" x2="79762" y2="42451"/>
                        <a14:foregroundMark x1="69524" y1="56236" x2="72857" y2="57549"/>
                        <a14:foregroundMark x1="75238" y1="60175" x2="76905" y2="61269"/>
                      </a14:backgroundRemoval>
                    </a14:imgEffect>
                  </a14:imgLayer>
                </a14:imgProps>
              </a:ext>
              <a:ext uri="{28A0092B-C50C-407E-A947-70E740481C1C}">
                <a14:useLocalDpi xmlns:a14="http://schemas.microsoft.com/office/drawing/2010/main" val="0"/>
              </a:ext>
            </a:extLst>
          </a:blip>
          <a:srcRect/>
          <a:stretch>
            <a:fillRect/>
          </a:stretch>
        </p:blipFill>
        <p:spPr bwMode="auto">
          <a:xfrm>
            <a:off x="10081924" y="3530580"/>
            <a:ext cx="1986251" cy="111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132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60039" y="726732"/>
            <a:ext cx="9836290" cy="4655500"/>
          </a:xfrm>
          <a:prstGeom prst="rect">
            <a:avLst/>
          </a:prstGeom>
          <a:solidFill>
            <a:srgbClr val="307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p:cNvSpPr txBox="1">
            <a:spLocks/>
          </p:cNvSpPr>
          <p:nvPr/>
        </p:nvSpPr>
        <p:spPr>
          <a:xfrm>
            <a:off x="2256816" y="2391700"/>
            <a:ext cx="7966953" cy="132556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o-RO" sz="4000" dirty="0">
                <a:solidFill>
                  <a:schemeClr val="bg1"/>
                </a:solidFill>
                <a:effectLst>
                  <a:outerShdw blurRad="38100" dist="38100" dir="2700000" algn="tl">
                    <a:srgbClr val="000000">
                      <a:alpha val="43137"/>
                    </a:srgbClr>
                  </a:outerShdw>
                </a:effectLst>
                <a:latin typeface="Bahnschrift Light" panose="020B0502040204020203" pitchFamily="34" charset="0"/>
              </a:rPr>
              <a:t>Concluzii și recomandări</a:t>
            </a:r>
          </a:p>
        </p:txBody>
      </p:sp>
      <p:pic>
        <p:nvPicPr>
          <p:cNvPr id="6" name="Picture 5"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9809" y="5609094"/>
            <a:ext cx="876747" cy="1055603"/>
          </a:xfrm>
          <a:prstGeom prst="rect">
            <a:avLst/>
          </a:prstGeom>
          <a:noFill/>
          <a:ln>
            <a:noFill/>
          </a:ln>
        </p:spPr>
      </p:pic>
      <p:sp>
        <p:nvSpPr>
          <p:cNvPr id="7" name="Rectangle 6"/>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8" name="Picture 7"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spTree>
    <p:extLst>
      <p:ext uri="{BB962C8B-B14F-4D97-AF65-F5344CB8AC3E}">
        <p14:creationId xmlns:p14="http://schemas.microsoft.com/office/powerpoint/2010/main" val="2197052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927" y="412424"/>
            <a:ext cx="10515600" cy="4351338"/>
          </a:xfrm>
        </p:spPr>
        <p:txBody>
          <a:bodyPr/>
          <a:lstStyle/>
          <a:p>
            <a:pPr marL="0" indent="0" algn="just">
              <a:buNone/>
            </a:pPr>
            <a:r>
              <a:rPr lang="ro-RO" sz="2400" dirty="0"/>
              <a:t>Având în vedere că </a:t>
            </a:r>
            <a:r>
              <a:rPr lang="ro-RO" sz="2400" b="1" dirty="0">
                <a:solidFill>
                  <a:srgbClr val="C00000"/>
                </a:solidFill>
              </a:rPr>
              <a:t>jumătate dintre români </a:t>
            </a:r>
            <a:r>
              <a:rPr lang="ro-RO" sz="2400" dirty="0"/>
              <a:t>nu și-ar dori printre vecini persoane rome, iar că </a:t>
            </a:r>
            <a:r>
              <a:rPr lang="ro-RO" sz="2400" b="1" dirty="0">
                <a:solidFill>
                  <a:srgbClr val="C00000"/>
                </a:solidFill>
              </a:rPr>
              <a:t>1 din 5 români adoptă atitudini deschis rasiste și extremiste </a:t>
            </a:r>
            <a:r>
              <a:rPr lang="ro-RO" sz="2400" dirty="0"/>
              <a:t>față de romi, </a:t>
            </a:r>
            <a:r>
              <a:rPr lang="ro-RO" sz="2400" b="1" dirty="0">
                <a:solidFill>
                  <a:srgbClr val="C00000"/>
                </a:solidFill>
              </a:rPr>
              <a:t>devine necesară derularea unor programe naționale de creștere a conștientizării</a:t>
            </a:r>
            <a:r>
              <a:rPr lang="ro-RO" sz="2400" dirty="0">
                <a:solidFill>
                  <a:srgbClr val="C00000"/>
                </a:solidFill>
              </a:rPr>
              <a:t> </a:t>
            </a:r>
            <a:r>
              <a:rPr lang="ro-RO" sz="2400" dirty="0"/>
              <a:t>situației dezavantajate a persoanelor de etnie romă și de </a:t>
            </a:r>
            <a:r>
              <a:rPr lang="ro-RO" sz="2400" b="1" dirty="0">
                <a:solidFill>
                  <a:srgbClr val="C00000"/>
                </a:solidFill>
              </a:rPr>
              <a:t>atragere a atenției publice</a:t>
            </a:r>
            <a:r>
              <a:rPr lang="ro-RO" sz="2400" dirty="0">
                <a:solidFill>
                  <a:srgbClr val="C00000"/>
                </a:solidFill>
              </a:rPr>
              <a:t> </a:t>
            </a:r>
            <a:r>
              <a:rPr lang="ro-RO" sz="2400" dirty="0"/>
              <a:t>asupra formelor directe sau indirecte de discriminare pe care membrii acestui grup etnic le experimentează</a:t>
            </a:r>
            <a:r>
              <a:rPr lang="ro-RO" dirty="0"/>
              <a:t>. </a:t>
            </a:r>
            <a:endParaRPr lang="en-US" dirty="0"/>
          </a:p>
        </p:txBody>
      </p:sp>
      <p:sp>
        <p:nvSpPr>
          <p:cNvPr id="4" name="Rectangle 3"/>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pic>
        <p:nvPicPr>
          <p:cNvPr id="11" name="Picture 10"/>
          <p:cNvPicPr>
            <a:picLocks noChangeAspect="1"/>
          </p:cNvPicPr>
          <p:nvPr/>
        </p:nvPicPr>
        <p:blipFill rotWithShape="1">
          <a:blip r:embed="rId3"/>
          <a:srcRect t="11308" b="8839"/>
          <a:stretch/>
        </p:blipFill>
        <p:spPr>
          <a:xfrm>
            <a:off x="3278221" y="2626469"/>
            <a:ext cx="5622587" cy="2850204"/>
          </a:xfrm>
          <a:prstGeom prst="rect">
            <a:avLst/>
          </a:prstGeom>
        </p:spPr>
      </p:pic>
    </p:spTree>
    <p:extLst>
      <p:ext uri="{BB962C8B-B14F-4D97-AF65-F5344CB8AC3E}">
        <p14:creationId xmlns:p14="http://schemas.microsoft.com/office/powerpoint/2010/main" val="403405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855" y="658306"/>
            <a:ext cx="6421090" cy="4351338"/>
          </a:xfrm>
        </p:spPr>
        <p:txBody>
          <a:bodyPr>
            <a:normAutofit fontScale="92500"/>
          </a:bodyPr>
          <a:lstStyle/>
          <a:p>
            <a:pPr algn="just"/>
            <a:r>
              <a:rPr lang="ro-RO" dirty="0"/>
              <a:t>Romii populează </a:t>
            </a:r>
            <a:r>
              <a:rPr lang="ro-RO" b="1" dirty="0">
                <a:solidFill>
                  <a:schemeClr val="accent5">
                    <a:lumMod val="75000"/>
                  </a:schemeClr>
                </a:solidFill>
              </a:rPr>
              <a:t>lumi sociale și economice neomogene</a:t>
            </a:r>
            <a:r>
              <a:rPr lang="ro-RO" dirty="0"/>
              <a:t>, existând o mare diversitate în interiorul aceluiași grup etnic</a:t>
            </a:r>
          </a:p>
          <a:p>
            <a:pPr algn="just"/>
            <a:r>
              <a:rPr lang="ro-RO" b="1" dirty="0">
                <a:solidFill>
                  <a:schemeClr val="accent5">
                    <a:lumMod val="75000"/>
                  </a:schemeClr>
                </a:solidFill>
              </a:rPr>
              <a:t>Riscurile sociale nu sunt distribuite uniform </a:t>
            </a:r>
            <a:r>
              <a:rPr lang="ro-RO" dirty="0"/>
              <a:t>la nivelul întregii populații de romi, fiind determinate și de formele de </a:t>
            </a:r>
            <a:r>
              <a:rPr lang="ro-RO" b="1" dirty="0">
                <a:solidFill>
                  <a:schemeClr val="accent5">
                    <a:lumMod val="75000"/>
                  </a:schemeClr>
                </a:solidFill>
              </a:rPr>
              <a:t>construcție și asumare identitară</a:t>
            </a:r>
          </a:p>
          <a:p>
            <a:pPr algn="just"/>
            <a:r>
              <a:rPr lang="ro-RO" b="1" dirty="0">
                <a:solidFill>
                  <a:schemeClr val="accent5">
                    <a:lumMod val="75000"/>
                  </a:schemeClr>
                </a:solidFill>
              </a:rPr>
              <a:t>Programele sociale </a:t>
            </a:r>
            <a:r>
              <a:rPr lang="ro-RO" dirty="0"/>
              <a:t>ce au ca beneficiari persoane de etnie romă </a:t>
            </a:r>
            <a:r>
              <a:rPr lang="ro-RO" b="1" dirty="0">
                <a:solidFill>
                  <a:schemeClr val="accent5">
                    <a:lumMod val="75000"/>
                  </a:schemeClr>
                </a:solidFill>
              </a:rPr>
              <a:t>trebuie să se adreseze romilor în toată varietatea lor </a:t>
            </a:r>
            <a:r>
              <a:rPr lang="ro-RO" dirty="0"/>
              <a:t>și să evite încadrarea romilor într-un tipar unic.</a:t>
            </a:r>
            <a:endParaRPr lang="en-US" dirty="0"/>
          </a:p>
        </p:txBody>
      </p:sp>
      <p:sp>
        <p:nvSpPr>
          <p:cNvPr id="4" name="Rectangle 3"/>
          <p:cNvSpPr/>
          <p:nvPr/>
        </p:nvSpPr>
        <p:spPr>
          <a:xfrm>
            <a:off x="0" y="5476672"/>
            <a:ext cx="12192000" cy="1381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a:t> </a:t>
            </a:r>
            <a:endParaRPr lang="en-US" dirty="0"/>
          </a:p>
        </p:txBody>
      </p:sp>
      <p:pic>
        <p:nvPicPr>
          <p:cNvPr id="5" name="Picture 4" descr="Member page | ISS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7354" y="5639535"/>
            <a:ext cx="876747" cy="1055603"/>
          </a:xfrm>
          <a:prstGeom prst="rect">
            <a:avLst/>
          </a:prstGeom>
          <a:noFill/>
          <a:ln>
            <a:noFill/>
          </a:ln>
        </p:spPr>
      </p:pic>
      <p:pic>
        <p:nvPicPr>
          <p:cNvPr id="3074" name="Picture 2" descr="Multiracial boom reflects US racial, ethnic complexity - Los Angeles  Sentinel | Los Angeles Sentinel | Black Ne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4864" y="658306"/>
            <a:ext cx="435133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4318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1303</TotalTime>
  <Words>2076</Words>
  <Application>Microsoft Macintosh PowerPoint</Application>
  <PresentationFormat>Widescreen</PresentationFormat>
  <Paragraphs>171</Paragraphs>
  <Slides>33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Bahnschrift Light</vt:lpstr>
      <vt:lpstr>Calibri</vt:lpstr>
      <vt:lpstr>Calibri Light</vt:lpstr>
      <vt:lpstr>Times New Roman</vt:lpstr>
      <vt:lpstr>Office Theme</vt:lpstr>
      <vt:lpstr>PowerPoint Presentation</vt:lpstr>
      <vt:lpstr>Context</vt:lpstr>
      <vt:lpstr>PowerPoint Presentation</vt:lpstr>
      <vt:lpstr>Metodologie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Categoria extremiștilor</vt:lpstr>
      <vt:lpstr>Categoria ambivalenților</vt:lpstr>
      <vt:lpstr>Categoria conștienților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dc:creator>
  <cp:lastModifiedBy>alexandratipter@yahoo.com</cp:lastModifiedBy>
  <cp:revision>91</cp:revision>
  <dcterms:created xsi:type="dcterms:W3CDTF">2022-03-02T07:50:19Z</dcterms:created>
  <dcterms:modified xsi:type="dcterms:W3CDTF">2022-04-08T17:33:24Z</dcterms:modified>
</cp:coreProperties>
</file>